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264" r:id="rId2"/>
    <p:sldId id="387" r:id="rId3"/>
    <p:sldId id="280" r:id="rId4"/>
    <p:sldId id="269" r:id="rId5"/>
    <p:sldId id="285" r:id="rId6"/>
    <p:sldId id="337" r:id="rId7"/>
    <p:sldId id="286" r:id="rId8"/>
    <p:sldId id="287" r:id="rId9"/>
    <p:sldId id="288" r:id="rId10"/>
    <p:sldId id="295" r:id="rId11"/>
    <p:sldId id="289" r:id="rId12"/>
    <p:sldId id="296" r:id="rId13"/>
    <p:sldId id="388" r:id="rId14"/>
    <p:sldId id="297" r:id="rId15"/>
    <p:sldId id="338" r:id="rId16"/>
    <p:sldId id="298" r:id="rId17"/>
    <p:sldId id="292" r:id="rId18"/>
    <p:sldId id="348" r:id="rId19"/>
    <p:sldId id="300" r:id="rId20"/>
    <p:sldId id="293" r:id="rId21"/>
    <p:sldId id="364" r:id="rId22"/>
    <p:sldId id="343" r:id="rId23"/>
    <p:sldId id="344" r:id="rId24"/>
    <p:sldId id="301" r:id="rId25"/>
    <p:sldId id="386" r:id="rId26"/>
    <p:sldId id="311" r:id="rId27"/>
    <p:sldId id="357" r:id="rId28"/>
    <p:sldId id="359" r:id="rId29"/>
    <p:sldId id="366" r:id="rId30"/>
    <p:sldId id="363" r:id="rId31"/>
    <p:sldId id="304" r:id="rId32"/>
    <p:sldId id="365" r:id="rId33"/>
    <p:sldId id="370" r:id="rId34"/>
    <p:sldId id="368" r:id="rId35"/>
    <p:sldId id="369" r:id="rId36"/>
    <p:sldId id="389" r:id="rId37"/>
    <p:sldId id="331" r:id="rId38"/>
    <p:sldId id="312" r:id="rId39"/>
    <p:sldId id="317" r:id="rId40"/>
    <p:sldId id="372" r:id="rId41"/>
    <p:sldId id="371" r:id="rId42"/>
    <p:sldId id="373" r:id="rId43"/>
    <p:sldId id="374" r:id="rId44"/>
    <p:sldId id="376" r:id="rId45"/>
    <p:sldId id="377" r:id="rId46"/>
    <p:sldId id="318" r:id="rId47"/>
    <p:sldId id="323" r:id="rId48"/>
    <p:sldId id="321" r:id="rId49"/>
    <p:sldId id="320" r:id="rId50"/>
    <p:sldId id="324" r:id="rId51"/>
    <p:sldId id="325" r:id="rId52"/>
    <p:sldId id="326" r:id="rId53"/>
    <p:sldId id="327" r:id="rId54"/>
    <p:sldId id="328" r:id="rId55"/>
    <p:sldId id="375" r:id="rId56"/>
    <p:sldId id="329" r:id="rId57"/>
    <p:sldId id="332" r:id="rId58"/>
    <p:sldId id="333" r:id="rId59"/>
    <p:sldId id="315" r:id="rId60"/>
    <p:sldId id="316" r:id="rId61"/>
    <p:sldId id="381" r:id="rId62"/>
    <p:sldId id="382" r:id="rId63"/>
    <p:sldId id="383" r:id="rId64"/>
    <p:sldId id="384" r:id="rId65"/>
    <p:sldId id="385" r:id="rId66"/>
    <p:sldId id="309" r:id="rId67"/>
  </p:sldIdLst>
  <p:sldSz cx="9144000" cy="6858000" type="screen4x3"/>
  <p:notesSz cx="7099300" cy="10234613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808080"/>
    <a:srgbClr val="DDDDDD"/>
    <a:srgbClr val="E6E6E6"/>
    <a:srgbClr val="C0C0C0"/>
    <a:srgbClr val="ED181E"/>
    <a:srgbClr val="F0F5FD"/>
    <a:srgbClr val="33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1" autoAdjust="0"/>
    <p:restoredTop sz="94765" autoAdjust="0"/>
  </p:normalViewPr>
  <p:slideViewPr>
    <p:cSldViewPr>
      <p:cViewPr varScale="1">
        <p:scale>
          <a:sx n="112" d="100"/>
          <a:sy n="112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50" y="-9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alter\Walter%20Daten\00%20Privat\Amfu\Beverage\Beverage%20Rauschen%20und%20Wink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0_sofort\07_Ant_Messungen_HB9KOM\Auswertung\Walter\Auswertung%20Grafenhausen%20V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0_sofort\07_Ant_Messungen_HB9KOM\Auswertung\Walter\Auswertung%20Grafenhausen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CH"/>
  <c:chart>
    <c:plotArea>
      <c:layout/>
      <c:lineChart>
        <c:grouping val="standard"/>
        <c:ser>
          <c:idx val="0"/>
          <c:order val="0"/>
          <c:tx>
            <c:strRef>
              <c:f>Rauschen!$A$4</c:f>
              <c:strCache>
                <c:ptCount val="1"/>
                <c:pt idx="0">
                  <c:v>2 MHz</c:v>
                </c:pt>
              </c:strCache>
            </c:strRef>
          </c:tx>
          <c:marker>
            <c:symbol val="none"/>
          </c:marker>
          <c:cat>
            <c:numRef>
              <c:f>Rauschen!$B$3:$F$3</c:f>
              <c:numCache>
                <c:formatCode>h:mm</c:formatCode>
                <c:ptCount val="5"/>
                <c:pt idx="0">
                  <c:v>0.25</c:v>
                </c:pt>
                <c:pt idx="1">
                  <c:v>0.41666666666666763</c:v>
                </c:pt>
                <c:pt idx="2">
                  <c:v>0.58333333333333359</c:v>
                </c:pt>
                <c:pt idx="3">
                  <c:v>0.75000000000000167</c:v>
                </c:pt>
                <c:pt idx="4">
                  <c:v>0.91666666666666652</c:v>
                </c:pt>
              </c:numCache>
            </c:numRef>
          </c:cat>
          <c:val>
            <c:numRef>
              <c:f>Rauschen!$B$4:$F$4</c:f>
              <c:numCache>
                <c:formatCode>General</c:formatCode>
                <c:ptCount val="5"/>
                <c:pt idx="0">
                  <c:v>-151</c:v>
                </c:pt>
                <c:pt idx="1">
                  <c:v>-159</c:v>
                </c:pt>
                <c:pt idx="2">
                  <c:v>-159</c:v>
                </c:pt>
                <c:pt idx="3">
                  <c:v>-152</c:v>
                </c:pt>
                <c:pt idx="4">
                  <c:v>-142</c:v>
                </c:pt>
              </c:numCache>
            </c:numRef>
          </c:val>
        </c:ser>
        <c:ser>
          <c:idx val="1"/>
          <c:order val="1"/>
          <c:tx>
            <c:strRef>
              <c:f>Rauschen!$A$5</c:f>
              <c:strCache>
                <c:ptCount val="1"/>
                <c:pt idx="0">
                  <c:v>4 MHz</c:v>
                </c:pt>
              </c:strCache>
            </c:strRef>
          </c:tx>
          <c:marker>
            <c:symbol val="none"/>
          </c:marker>
          <c:cat>
            <c:numRef>
              <c:f>Rauschen!$B$3:$F$3</c:f>
              <c:numCache>
                <c:formatCode>h:mm</c:formatCode>
                <c:ptCount val="5"/>
                <c:pt idx="0">
                  <c:v>0.25</c:v>
                </c:pt>
                <c:pt idx="1">
                  <c:v>0.41666666666666763</c:v>
                </c:pt>
                <c:pt idx="2">
                  <c:v>0.58333333333333359</c:v>
                </c:pt>
                <c:pt idx="3">
                  <c:v>0.75000000000000167</c:v>
                </c:pt>
                <c:pt idx="4">
                  <c:v>0.91666666666666652</c:v>
                </c:pt>
              </c:numCache>
            </c:numRef>
          </c:cat>
          <c:val>
            <c:numRef>
              <c:f>Rauschen!$B$5:$F$5</c:f>
              <c:numCache>
                <c:formatCode>General</c:formatCode>
                <c:ptCount val="5"/>
                <c:pt idx="0">
                  <c:v>-155</c:v>
                </c:pt>
                <c:pt idx="1">
                  <c:v>-167</c:v>
                </c:pt>
                <c:pt idx="2">
                  <c:v>-167</c:v>
                </c:pt>
                <c:pt idx="3">
                  <c:v>-157</c:v>
                </c:pt>
                <c:pt idx="4">
                  <c:v>-149</c:v>
                </c:pt>
              </c:numCache>
            </c:numRef>
          </c:val>
        </c:ser>
        <c:ser>
          <c:idx val="2"/>
          <c:order val="2"/>
          <c:tx>
            <c:strRef>
              <c:f>Rauschen!$A$6</c:f>
              <c:strCache>
                <c:ptCount val="1"/>
                <c:pt idx="0">
                  <c:v>7 MHz</c:v>
                </c:pt>
              </c:strCache>
            </c:strRef>
          </c:tx>
          <c:marker>
            <c:symbol val="none"/>
          </c:marker>
          <c:cat>
            <c:numRef>
              <c:f>Rauschen!$B$3:$F$3</c:f>
              <c:numCache>
                <c:formatCode>h:mm</c:formatCode>
                <c:ptCount val="5"/>
                <c:pt idx="0">
                  <c:v>0.25</c:v>
                </c:pt>
                <c:pt idx="1">
                  <c:v>0.41666666666666763</c:v>
                </c:pt>
                <c:pt idx="2">
                  <c:v>0.58333333333333359</c:v>
                </c:pt>
                <c:pt idx="3">
                  <c:v>0.75000000000000167</c:v>
                </c:pt>
                <c:pt idx="4">
                  <c:v>0.91666666666666652</c:v>
                </c:pt>
              </c:numCache>
            </c:numRef>
          </c:cat>
          <c:val>
            <c:numRef>
              <c:f>Rauschen!$B$6:$F$6</c:f>
              <c:numCache>
                <c:formatCode>General</c:formatCode>
                <c:ptCount val="5"/>
                <c:pt idx="0">
                  <c:v>-160</c:v>
                </c:pt>
                <c:pt idx="1">
                  <c:v>-171</c:v>
                </c:pt>
                <c:pt idx="2">
                  <c:v>-168</c:v>
                </c:pt>
                <c:pt idx="3">
                  <c:v>-161</c:v>
                </c:pt>
                <c:pt idx="4">
                  <c:v>-157</c:v>
                </c:pt>
              </c:numCache>
            </c:numRef>
          </c:val>
        </c:ser>
        <c:ser>
          <c:idx val="3"/>
          <c:order val="3"/>
          <c:tx>
            <c:strRef>
              <c:f>Rauschen!$A$7</c:f>
              <c:strCache>
                <c:ptCount val="1"/>
                <c:pt idx="0">
                  <c:v>10 MHz</c:v>
                </c:pt>
              </c:strCache>
            </c:strRef>
          </c:tx>
          <c:marker>
            <c:symbol val="none"/>
          </c:marker>
          <c:cat>
            <c:numRef>
              <c:f>Rauschen!$B$3:$F$3</c:f>
              <c:numCache>
                <c:formatCode>h:mm</c:formatCode>
                <c:ptCount val="5"/>
                <c:pt idx="0">
                  <c:v>0.25</c:v>
                </c:pt>
                <c:pt idx="1">
                  <c:v>0.41666666666666763</c:v>
                </c:pt>
                <c:pt idx="2">
                  <c:v>0.58333333333333359</c:v>
                </c:pt>
                <c:pt idx="3">
                  <c:v>0.75000000000000167</c:v>
                </c:pt>
                <c:pt idx="4">
                  <c:v>0.91666666666666652</c:v>
                </c:pt>
              </c:numCache>
            </c:numRef>
          </c:cat>
          <c:val>
            <c:numRef>
              <c:f>Rauschen!$B$7:$F$7</c:f>
              <c:numCache>
                <c:formatCode>General</c:formatCode>
                <c:ptCount val="5"/>
                <c:pt idx="0">
                  <c:v>-166</c:v>
                </c:pt>
                <c:pt idx="1">
                  <c:v>-169</c:v>
                </c:pt>
                <c:pt idx="2">
                  <c:v>-167</c:v>
                </c:pt>
                <c:pt idx="3">
                  <c:v>-164</c:v>
                </c:pt>
                <c:pt idx="4">
                  <c:v>-164</c:v>
                </c:pt>
              </c:numCache>
            </c:numRef>
          </c:val>
        </c:ser>
        <c:marker val="1"/>
        <c:axId val="58845056"/>
        <c:axId val="60137472"/>
      </c:lineChart>
      <c:catAx>
        <c:axId val="588450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CH" baseline="0"/>
                  <a:t>UTC</a:t>
                </a:r>
                <a:endParaRPr lang="de-CH"/>
              </a:p>
            </c:rich>
          </c:tx>
        </c:title>
        <c:numFmt formatCode="h:mm" sourceLinked="1"/>
        <c:tickLblPos val="nextTo"/>
        <c:crossAx val="60137472"/>
        <c:crosses val="autoZero"/>
        <c:auto val="1"/>
        <c:lblAlgn val="ctr"/>
        <c:lblOffset val="100"/>
      </c:catAx>
      <c:valAx>
        <c:axId val="60137472"/>
        <c:scaling>
          <c:orientation val="minMax"/>
          <c:max val="-140"/>
          <c:min val="-180"/>
        </c:scaling>
        <c:axPos val="l"/>
        <c:majorGridlines/>
        <c:numFmt formatCode="General" sourceLinked="1"/>
        <c:tickLblPos val="nextTo"/>
        <c:crossAx val="58845056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CH"/>
  <c:chart>
    <c:plotArea>
      <c:layout/>
      <c:lineChart>
        <c:grouping val="standard"/>
        <c:ser>
          <c:idx val="0"/>
          <c:order val="0"/>
          <c:tx>
            <c:v>Grundrauschen 1430 UTC</c:v>
          </c:tx>
          <c:marker>
            <c:symbol val="none"/>
          </c:marker>
          <c:val>
            <c:numRef>
              <c:f>'1430'!$E$8:$E$63</c:f>
              <c:numCache>
                <c:formatCode>General</c:formatCode>
                <c:ptCount val="56"/>
                <c:pt idx="0">
                  <c:v>-103.67999999999998</c:v>
                </c:pt>
                <c:pt idx="1">
                  <c:v>-103.73</c:v>
                </c:pt>
                <c:pt idx="2">
                  <c:v>-108.76</c:v>
                </c:pt>
                <c:pt idx="3">
                  <c:v>-104.35</c:v>
                </c:pt>
                <c:pt idx="4">
                  <c:v>-104.14999999999999</c:v>
                </c:pt>
                <c:pt idx="5">
                  <c:v>-99.990000000000023</c:v>
                </c:pt>
                <c:pt idx="6">
                  <c:v>-104.38</c:v>
                </c:pt>
                <c:pt idx="7">
                  <c:v>-100.29</c:v>
                </c:pt>
                <c:pt idx="8">
                  <c:v>-113.75</c:v>
                </c:pt>
                <c:pt idx="9">
                  <c:v>-103.76</c:v>
                </c:pt>
                <c:pt idx="10">
                  <c:v>-104.07</c:v>
                </c:pt>
                <c:pt idx="11">
                  <c:v>-101.47</c:v>
                </c:pt>
                <c:pt idx="12">
                  <c:v>-100.57</c:v>
                </c:pt>
                <c:pt idx="13">
                  <c:v>-101.44000000000005</c:v>
                </c:pt>
                <c:pt idx="14">
                  <c:v>-106.32</c:v>
                </c:pt>
                <c:pt idx="15">
                  <c:v>-100.36</c:v>
                </c:pt>
                <c:pt idx="16">
                  <c:v>-100.34</c:v>
                </c:pt>
                <c:pt idx="17">
                  <c:v>-100.16</c:v>
                </c:pt>
                <c:pt idx="18">
                  <c:v>-100.42</c:v>
                </c:pt>
                <c:pt idx="19">
                  <c:v>-101.95</c:v>
                </c:pt>
                <c:pt idx="20">
                  <c:v>-104.28</c:v>
                </c:pt>
                <c:pt idx="21">
                  <c:v>-106.05</c:v>
                </c:pt>
                <c:pt idx="22">
                  <c:v>-103.26</c:v>
                </c:pt>
                <c:pt idx="23">
                  <c:v>-102.44000000000005</c:v>
                </c:pt>
                <c:pt idx="24">
                  <c:v>-99.05</c:v>
                </c:pt>
                <c:pt idx="25">
                  <c:v>-101.34</c:v>
                </c:pt>
                <c:pt idx="26">
                  <c:v>-104.76</c:v>
                </c:pt>
                <c:pt idx="27">
                  <c:v>-103.56</c:v>
                </c:pt>
                <c:pt idx="28">
                  <c:v>-102.03</c:v>
                </c:pt>
                <c:pt idx="29">
                  <c:v>-104.6</c:v>
                </c:pt>
                <c:pt idx="30">
                  <c:v>-98.55</c:v>
                </c:pt>
                <c:pt idx="31">
                  <c:v>-104.29</c:v>
                </c:pt>
                <c:pt idx="32">
                  <c:v>-103.36999999999999</c:v>
                </c:pt>
                <c:pt idx="33">
                  <c:v>-104.16999999999999</c:v>
                </c:pt>
                <c:pt idx="34">
                  <c:v>-105.44000000000005</c:v>
                </c:pt>
                <c:pt idx="35">
                  <c:v>-104.09</c:v>
                </c:pt>
                <c:pt idx="36">
                  <c:v>-101.6</c:v>
                </c:pt>
                <c:pt idx="37">
                  <c:v>-101.25</c:v>
                </c:pt>
                <c:pt idx="38">
                  <c:v>-98.53</c:v>
                </c:pt>
                <c:pt idx="39">
                  <c:v>-99.86</c:v>
                </c:pt>
                <c:pt idx="40">
                  <c:v>-103.14</c:v>
                </c:pt>
                <c:pt idx="41">
                  <c:v>-106.25</c:v>
                </c:pt>
                <c:pt idx="42">
                  <c:v>-101.83</c:v>
                </c:pt>
                <c:pt idx="43">
                  <c:v>-102.14</c:v>
                </c:pt>
                <c:pt idx="44">
                  <c:v>-97.84</c:v>
                </c:pt>
                <c:pt idx="45">
                  <c:v>-101.64</c:v>
                </c:pt>
                <c:pt idx="46">
                  <c:v>-102.75</c:v>
                </c:pt>
                <c:pt idx="47">
                  <c:v>-101.23</c:v>
                </c:pt>
                <c:pt idx="48">
                  <c:v>-109.14</c:v>
                </c:pt>
                <c:pt idx="49">
                  <c:v>-101.86</c:v>
                </c:pt>
                <c:pt idx="50">
                  <c:v>-98.8</c:v>
                </c:pt>
                <c:pt idx="51">
                  <c:v>-98.4</c:v>
                </c:pt>
                <c:pt idx="52">
                  <c:v>-100.6</c:v>
                </c:pt>
                <c:pt idx="53">
                  <c:v>-103.61</c:v>
                </c:pt>
                <c:pt idx="54">
                  <c:v>-105.7</c:v>
                </c:pt>
                <c:pt idx="55">
                  <c:v>-103.27</c:v>
                </c:pt>
              </c:numCache>
            </c:numRef>
          </c:val>
        </c:ser>
        <c:ser>
          <c:idx val="1"/>
          <c:order val="1"/>
          <c:tx>
            <c:v>Grundrauschen 1630 UTC</c:v>
          </c:tx>
          <c:marker>
            <c:symbol val="none"/>
          </c:marker>
          <c:val>
            <c:numRef>
              <c:f>'1630'!$E$8:$E$63</c:f>
              <c:numCache>
                <c:formatCode>General</c:formatCode>
                <c:ptCount val="56"/>
                <c:pt idx="0">
                  <c:v>-90.31</c:v>
                </c:pt>
                <c:pt idx="1">
                  <c:v>-92.3</c:v>
                </c:pt>
                <c:pt idx="2">
                  <c:v>-95.4</c:v>
                </c:pt>
                <c:pt idx="3">
                  <c:v>-87.35</c:v>
                </c:pt>
                <c:pt idx="4">
                  <c:v>-90.38</c:v>
                </c:pt>
                <c:pt idx="5">
                  <c:v>-93.84</c:v>
                </c:pt>
                <c:pt idx="6">
                  <c:v>-93.649999999999991</c:v>
                </c:pt>
                <c:pt idx="7">
                  <c:v>-87.9</c:v>
                </c:pt>
                <c:pt idx="8">
                  <c:v>-88.19</c:v>
                </c:pt>
                <c:pt idx="9">
                  <c:v>-90.52</c:v>
                </c:pt>
                <c:pt idx="10">
                  <c:v>-90.13</c:v>
                </c:pt>
                <c:pt idx="11">
                  <c:v>-88.149999999999991</c:v>
                </c:pt>
                <c:pt idx="12">
                  <c:v>-88.86</c:v>
                </c:pt>
                <c:pt idx="13">
                  <c:v>-91.43</c:v>
                </c:pt>
                <c:pt idx="14">
                  <c:v>-89.52</c:v>
                </c:pt>
                <c:pt idx="15">
                  <c:v>-89.6</c:v>
                </c:pt>
                <c:pt idx="16">
                  <c:v>-87.64</c:v>
                </c:pt>
                <c:pt idx="17">
                  <c:v>-91.649999999999991</c:v>
                </c:pt>
                <c:pt idx="18">
                  <c:v>-93.35</c:v>
                </c:pt>
                <c:pt idx="19">
                  <c:v>-87.95</c:v>
                </c:pt>
                <c:pt idx="20">
                  <c:v>-85.66</c:v>
                </c:pt>
                <c:pt idx="21">
                  <c:v>-86.06</c:v>
                </c:pt>
                <c:pt idx="22">
                  <c:v>-89.4</c:v>
                </c:pt>
                <c:pt idx="23">
                  <c:v>-87.58</c:v>
                </c:pt>
                <c:pt idx="24">
                  <c:v>-87.27</c:v>
                </c:pt>
                <c:pt idx="25">
                  <c:v>-87.58</c:v>
                </c:pt>
                <c:pt idx="26">
                  <c:v>-87.460000000000022</c:v>
                </c:pt>
                <c:pt idx="27">
                  <c:v>-87.669999999999987</c:v>
                </c:pt>
                <c:pt idx="28">
                  <c:v>-83.39</c:v>
                </c:pt>
                <c:pt idx="29">
                  <c:v>-82.990000000000023</c:v>
                </c:pt>
                <c:pt idx="30">
                  <c:v>-85.57</c:v>
                </c:pt>
                <c:pt idx="31">
                  <c:v>-87.54</c:v>
                </c:pt>
                <c:pt idx="32">
                  <c:v>-89.2</c:v>
                </c:pt>
                <c:pt idx="33">
                  <c:v>-84.48</c:v>
                </c:pt>
                <c:pt idx="34">
                  <c:v>-84.42</c:v>
                </c:pt>
                <c:pt idx="35">
                  <c:v>-85.77</c:v>
                </c:pt>
                <c:pt idx="36">
                  <c:v>-88.92</c:v>
                </c:pt>
                <c:pt idx="37">
                  <c:v>-86.9</c:v>
                </c:pt>
                <c:pt idx="38">
                  <c:v>-86</c:v>
                </c:pt>
                <c:pt idx="39">
                  <c:v>-87.3</c:v>
                </c:pt>
                <c:pt idx="40">
                  <c:v>-89.14</c:v>
                </c:pt>
                <c:pt idx="41">
                  <c:v>-89.07</c:v>
                </c:pt>
                <c:pt idx="42">
                  <c:v>-84.48</c:v>
                </c:pt>
                <c:pt idx="43">
                  <c:v>-83.6</c:v>
                </c:pt>
                <c:pt idx="44">
                  <c:v>-82.59</c:v>
                </c:pt>
                <c:pt idx="45">
                  <c:v>-84.679999999999978</c:v>
                </c:pt>
                <c:pt idx="46">
                  <c:v>-87.97</c:v>
                </c:pt>
                <c:pt idx="47">
                  <c:v>-87.7</c:v>
                </c:pt>
                <c:pt idx="48">
                  <c:v>-86.86999999999999</c:v>
                </c:pt>
                <c:pt idx="49">
                  <c:v>-85.43</c:v>
                </c:pt>
                <c:pt idx="50">
                  <c:v>-85.72</c:v>
                </c:pt>
                <c:pt idx="51">
                  <c:v>-88.27</c:v>
                </c:pt>
                <c:pt idx="52">
                  <c:v>-94.33</c:v>
                </c:pt>
                <c:pt idx="53">
                  <c:v>-89.36</c:v>
                </c:pt>
                <c:pt idx="54">
                  <c:v>-88.79</c:v>
                </c:pt>
                <c:pt idx="55">
                  <c:v>-90.76</c:v>
                </c:pt>
              </c:numCache>
            </c:numRef>
          </c:val>
        </c:ser>
        <c:ser>
          <c:idx val="2"/>
          <c:order val="2"/>
          <c:tx>
            <c:v>Grundrauschen 1830 UTC</c:v>
          </c:tx>
          <c:marker>
            <c:symbol val="none"/>
          </c:marker>
          <c:val>
            <c:numRef>
              <c:f>'1830'!$E$10:$E$63</c:f>
              <c:numCache>
                <c:formatCode>General</c:formatCode>
                <c:ptCount val="54"/>
                <c:pt idx="0">
                  <c:v>-81.09</c:v>
                </c:pt>
                <c:pt idx="1">
                  <c:v>-83.51</c:v>
                </c:pt>
                <c:pt idx="2">
                  <c:v>-83.07</c:v>
                </c:pt>
                <c:pt idx="3">
                  <c:v>-82.25</c:v>
                </c:pt>
                <c:pt idx="4">
                  <c:v>-84.89</c:v>
                </c:pt>
                <c:pt idx="5">
                  <c:v>-79.25</c:v>
                </c:pt>
                <c:pt idx="6">
                  <c:v>-77.510000000000005</c:v>
                </c:pt>
                <c:pt idx="7">
                  <c:v>-84.61999999999999</c:v>
                </c:pt>
                <c:pt idx="8">
                  <c:v>-84.36999999999999</c:v>
                </c:pt>
                <c:pt idx="9">
                  <c:v>-81.97</c:v>
                </c:pt>
                <c:pt idx="10">
                  <c:v>-89.23</c:v>
                </c:pt>
                <c:pt idx="11">
                  <c:v>-87.47</c:v>
                </c:pt>
                <c:pt idx="12">
                  <c:v>-84.38</c:v>
                </c:pt>
                <c:pt idx="13">
                  <c:v>-87.01</c:v>
                </c:pt>
                <c:pt idx="14">
                  <c:v>-85.679999999999978</c:v>
                </c:pt>
                <c:pt idx="15">
                  <c:v>-85.31</c:v>
                </c:pt>
                <c:pt idx="16">
                  <c:v>-92.98</c:v>
                </c:pt>
                <c:pt idx="17">
                  <c:v>-90.02</c:v>
                </c:pt>
                <c:pt idx="18">
                  <c:v>-91.679999999999978</c:v>
                </c:pt>
                <c:pt idx="19">
                  <c:v>-88.36</c:v>
                </c:pt>
                <c:pt idx="20">
                  <c:v>-88.78</c:v>
                </c:pt>
                <c:pt idx="21">
                  <c:v>-92.58</c:v>
                </c:pt>
                <c:pt idx="22">
                  <c:v>-90.73</c:v>
                </c:pt>
                <c:pt idx="23">
                  <c:v>-91.63</c:v>
                </c:pt>
                <c:pt idx="24">
                  <c:v>-89.85</c:v>
                </c:pt>
                <c:pt idx="25">
                  <c:v>-92.11999999999999</c:v>
                </c:pt>
                <c:pt idx="26">
                  <c:v>-84.45</c:v>
                </c:pt>
                <c:pt idx="27">
                  <c:v>-84.910000000000025</c:v>
                </c:pt>
                <c:pt idx="28">
                  <c:v>-87.460000000000022</c:v>
                </c:pt>
                <c:pt idx="29">
                  <c:v>-86.940000000000026</c:v>
                </c:pt>
                <c:pt idx="30">
                  <c:v>-81.649999999999991</c:v>
                </c:pt>
                <c:pt idx="31">
                  <c:v>-81.66</c:v>
                </c:pt>
                <c:pt idx="32">
                  <c:v>-83.25</c:v>
                </c:pt>
                <c:pt idx="33">
                  <c:v>-98.48</c:v>
                </c:pt>
                <c:pt idx="34">
                  <c:v>-82.33</c:v>
                </c:pt>
                <c:pt idx="35">
                  <c:v>-81.83</c:v>
                </c:pt>
                <c:pt idx="36">
                  <c:v>-83.3</c:v>
                </c:pt>
                <c:pt idx="37">
                  <c:v>-80.42</c:v>
                </c:pt>
                <c:pt idx="38">
                  <c:v>-91.210000000000022</c:v>
                </c:pt>
                <c:pt idx="39">
                  <c:v>-86.79</c:v>
                </c:pt>
                <c:pt idx="40">
                  <c:v>-84.4</c:v>
                </c:pt>
                <c:pt idx="41">
                  <c:v>-84.81</c:v>
                </c:pt>
                <c:pt idx="42">
                  <c:v>-84.45</c:v>
                </c:pt>
                <c:pt idx="43">
                  <c:v>-80.45</c:v>
                </c:pt>
                <c:pt idx="44">
                  <c:v>-81.97</c:v>
                </c:pt>
                <c:pt idx="45">
                  <c:v>-94.61999999999999</c:v>
                </c:pt>
                <c:pt idx="46">
                  <c:v>-82.75</c:v>
                </c:pt>
                <c:pt idx="47">
                  <c:v>-79.099999999999994</c:v>
                </c:pt>
                <c:pt idx="48">
                  <c:v>-77.910000000000025</c:v>
                </c:pt>
                <c:pt idx="49">
                  <c:v>-80.430000000000007</c:v>
                </c:pt>
                <c:pt idx="50">
                  <c:v>-85.740000000000023</c:v>
                </c:pt>
                <c:pt idx="51">
                  <c:v>-86.66</c:v>
                </c:pt>
                <c:pt idx="52">
                  <c:v>-81.86999999999999</c:v>
                </c:pt>
                <c:pt idx="53">
                  <c:v>-77.75</c:v>
                </c:pt>
              </c:numCache>
            </c:numRef>
          </c:val>
        </c:ser>
        <c:marker val="1"/>
        <c:axId val="60453248"/>
        <c:axId val="60454784"/>
      </c:lineChart>
      <c:catAx>
        <c:axId val="60453248"/>
        <c:scaling>
          <c:orientation val="minMax"/>
        </c:scaling>
        <c:axPos val="b"/>
        <c:tickLblPos val="nextTo"/>
        <c:crossAx val="60454784"/>
        <c:crosses val="autoZero"/>
        <c:auto val="1"/>
        <c:lblAlgn val="ctr"/>
        <c:lblOffset val="100"/>
      </c:catAx>
      <c:valAx>
        <c:axId val="60454784"/>
        <c:scaling>
          <c:orientation val="minMax"/>
          <c:max val="-70"/>
          <c:min val="-120"/>
        </c:scaling>
        <c:axPos val="l"/>
        <c:majorGridlines/>
        <c:numFmt formatCode="General" sourceLinked="1"/>
        <c:tickLblPos val="nextTo"/>
        <c:crossAx val="60453248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CH"/>
  <c:chart>
    <c:plotArea>
      <c:layout>
        <c:manualLayout>
          <c:layoutTarget val="inner"/>
          <c:xMode val="edge"/>
          <c:yMode val="edge"/>
          <c:x val="9.3750000000000097E-2"/>
          <c:y val="5.2238805970149252E-2"/>
          <c:w val="0.60833333333333361"/>
          <c:h val="0.88805970149253732"/>
        </c:manualLayout>
      </c:layout>
      <c:lineChart>
        <c:grouping val="standard"/>
        <c:ser>
          <c:idx val="0"/>
          <c:order val="0"/>
          <c:tx>
            <c:v>FD-4</c:v>
          </c:tx>
          <c:marker>
            <c:symbol val="none"/>
          </c:marker>
          <c:val>
            <c:numRef>
              <c:f>'1610'!$C$8:$C$62</c:f>
              <c:numCache>
                <c:formatCode>General</c:formatCode>
                <c:ptCount val="55"/>
                <c:pt idx="0">
                  <c:v>-75.42</c:v>
                </c:pt>
                <c:pt idx="1">
                  <c:v>-76.42</c:v>
                </c:pt>
                <c:pt idx="2">
                  <c:v>-77.3</c:v>
                </c:pt>
                <c:pt idx="3">
                  <c:v>-78.040000000000006</c:v>
                </c:pt>
                <c:pt idx="4">
                  <c:v>-80.22</c:v>
                </c:pt>
                <c:pt idx="5">
                  <c:v>-81.900000000000006</c:v>
                </c:pt>
                <c:pt idx="6">
                  <c:v>-82.14</c:v>
                </c:pt>
                <c:pt idx="7">
                  <c:v>-78.78</c:v>
                </c:pt>
                <c:pt idx="8">
                  <c:v>-76.459999999999994</c:v>
                </c:pt>
                <c:pt idx="9">
                  <c:v>-76.25</c:v>
                </c:pt>
                <c:pt idx="10">
                  <c:v>-77.27</c:v>
                </c:pt>
                <c:pt idx="11">
                  <c:v>-77.400000000000006</c:v>
                </c:pt>
                <c:pt idx="12">
                  <c:v>-76.169999999999987</c:v>
                </c:pt>
                <c:pt idx="13">
                  <c:v>-75.63</c:v>
                </c:pt>
                <c:pt idx="14">
                  <c:v>-78.72</c:v>
                </c:pt>
                <c:pt idx="15">
                  <c:v>-82.740000000000023</c:v>
                </c:pt>
                <c:pt idx="16">
                  <c:v>-80.22</c:v>
                </c:pt>
                <c:pt idx="17">
                  <c:v>-77.53</c:v>
                </c:pt>
                <c:pt idx="18">
                  <c:v>-78.459999999999994</c:v>
                </c:pt>
                <c:pt idx="19">
                  <c:v>-81.61</c:v>
                </c:pt>
                <c:pt idx="20">
                  <c:v>-81.849999999999994</c:v>
                </c:pt>
                <c:pt idx="21">
                  <c:v>-77.84</c:v>
                </c:pt>
                <c:pt idx="22">
                  <c:v>-76.069999999999993</c:v>
                </c:pt>
                <c:pt idx="23">
                  <c:v>-77.459999999999994</c:v>
                </c:pt>
                <c:pt idx="24">
                  <c:v>-78.239999999999995</c:v>
                </c:pt>
                <c:pt idx="25">
                  <c:v>-75.83</c:v>
                </c:pt>
                <c:pt idx="26">
                  <c:v>-74.92</c:v>
                </c:pt>
                <c:pt idx="27">
                  <c:v>-76.89</c:v>
                </c:pt>
                <c:pt idx="28">
                  <c:v>-82.89</c:v>
                </c:pt>
                <c:pt idx="29">
                  <c:v>-86.47</c:v>
                </c:pt>
                <c:pt idx="30">
                  <c:v>-80.88</c:v>
                </c:pt>
                <c:pt idx="31">
                  <c:v>-79.430000000000007</c:v>
                </c:pt>
                <c:pt idx="32">
                  <c:v>-79.31</c:v>
                </c:pt>
                <c:pt idx="33">
                  <c:v>-80.169999999999987</c:v>
                </c:pt>
                <c:pt idx="34">
                  <c:v>-76.790000000000006</c:v>
                </c:pt>
                <c:pt idx="35">
                  <c:v>-75</c:v>
                </c:pt>
                <c:pt idx="36">
                  <c:v>-75.77</c:v>
                </c:pt>
                <c:pt idx="37">
                  <c:v>-77.260000000000005</c:v>
                </c:pt>
                <c:pt idx="38">
                  <c:v>-76.7</c:v>
                </c:pt>
                <c:pt idx="39">
                  <c:v>-76.97</c:v>
                </c:pt>
                <c:pt idx="40">
                  <c:v>-81.22</c:v>
                </c:pt>
                <c:pt idx="41">
                  <c:v>-81.61999999999999</c:v>
                </c:pt>
                <c:pt idx="42">
                  <c:v>-80.849999999999994</c:v>
                </c:pt>
                <c:pt idx="43">
                  <c:v>-80.61</c:v>
                </c:pt>
                <c:pt idx="44">
                  <c:v>-80.290000000000006</c:v>
                </c:pt>
                <c:pt idx="45">
                  <c:v>-79.400000000000006</c:v>
                </c:pt>
                <c:pt idx="46">
                  <c:v>-77.42</c:v>
                </c:pt>
                <c:pt idx="47">
                  <c:v>-75.39</c:v>
                </c:pt>
                <c:pt idx="48">
                  <c:v>-74.78</c:v>
                </c:pt>
                <c:pt idx="49">
                  <c:v>-75.16</c:v>
                </c:pt>
                <c:pt idx="50">
                  <c:v>-78.05</c:v>
                </c:pt>
                <c:pt idx="51">
                  <c:v>-79.52</c:v>
                </c:pt>
                <c:pt idx="52">
                  <c:v>-79.319999999999993</c:v>
                </c:pt>
                <c:pt idx="53">
                  <c:v>-83.36999999999999</c:v>
                </c:pt>
                <c:pt idx="54">
                  <c:v>-85.77</c:v>
                </c:pt>
              </c:numCache>
            </c:numRef>
          </c:val>
        </c:ser>
        <c:ser>
          <c:idx val="1"/>
          <c:order val="1"/>
          <c:tx>
            <c:v>Referenz 88m</c:v>
          </c:tx>
          <c:marker>
            <c:symbol val="none"/>
          </c:marker>
          <c:val>
            <c:numRef>
              <c:f>'1610'!$E$8:$E$62</c:f>
              <c:numCache>
                <c:formatCode>General</c:formatCode>
                <c:ptCount val="55"/>
                <c:pt idx="0">
                  <c:v>-88.61</c:v>
                </c:pt>
                <c:pt idx="1">
                  <c:v>-91.19</c:v>
                </c:pt>
                <c:pt idx="2">
                  <c:v>-89.86</c:v>
                </c:pt>
                <c:pt idx="3">
                  <c:v>-88.61</c:v>
                </c:pt>
                <c:pt idx="4">
                  <c:v>-92.910000000000025</c:v>
                </c:pt>
                <c:pt idx="5">
                  <c:v>-93.28</c:v>
                </c:pt>
                <c:pt idx="6">
                  <c:v>-92.910000000000025</c:v>
                </c:pt>
                <c:pt idx="7">
                  <c:v>-91.9</c:v>
                </c:pt>
                <c:pt idx="8">
                  <c:v>-93.85</c:v>
                </c:pt>
                <c:pt idx="9">
                  <c:v>-88.460000000000022</c:v>
                </c:pt>
                <c:pt idx="10">
                  <c:v>-88.490000000000023</c:v>
                </c:pt>
                <c:pt idx="11">
                  <c:v>-86.25</c:v>
                </c:pt>
                <c:pt idx="12">
                  <c:v>-87.72</c:v>
                </c:pt>
                <c:pt idx="13">
                  <c:v>-88.35</c:v>
                </c:pt>
                <c:pt idx="14">
                  <c:v>-88.169999999999987</c:v>
                </c:pt>
                <c:pt idx="15">
                  <c:v>-89.410000000000025</c:v>
                </c:pt>
                <c:pt idx="16">
                  <c:v>-91.2</c:v>
                </c:pt>
                <c:pt idx="17">
                  <c:v>-98.11</c:v>
                </c:pt>
                <c:pt idx="18">
                  <c:v>-93.39</c:v>
                </c:pt>
                <c:pt idx="19">
                  <c:v>-94.07</c:v>
                </c:pt>
                <c:pt idx="20">
                  <c:v>-95.54</c:v>
                </c:pt>
                <c:pt idx="21">
                  <c:v>-91.63</c:v>
                </c:pt>
                <c:pt idx="22">
                  <c:v>-88.440000000000026</c:v>
                </c:pt>
                <c:pt idx="23">
                  <c:v>-85.97</c:v>
                </c:pt>
                <c:pt idx="24">
                  <c:v>-87.22</c:v>
                </c:pt>
                <c:pt idx="25">
                  <c:v>-90.5</c:v>
                </c:pt>
                <c:pt idx="26">
                  <c:v>-88.32</c:v>
                </c:pt>
                <c:pt idx="27">
                  <c:v>-88.63</c:v>
                </c:pt>
                <c:pt idx="28">
                  <c:v>-88.6</c:v>
                </c:pt>
                <c:pt idx="29">
                  <c:v>-96.04</c:v>
                </c:pt>
                <c:pt idx="30">
                  <c:v>-97.64</c:v>
                </c:pt>
                <c:pt idx="31">
                  <c:v>-95.79</c:v>
                </c:pt>
                <c:pt idx="32">
                  <c:v>-92.98</c:v>
                </c:pt>
                <c:pt idx="33">
                  <c:v>-91.169999999999987</c:v>
                </c:pt>
                <c:pt idx="34">
                  <c:v>-87.460000000000022</c:v>
                </c:pt>
                <c:pt idx="35">
                  <c:v>-85.9</c:v>
                </c:pt>
                <c:pt idx="36">
                  <c:v>-86.210000000000022</c:v>
                </c:pt>
                <c:pt idx="37">
                  <c:v>-86</c:v>
                </c:pt>
                <c:pt idx="38">
                  <c:v>-87.47</c:v>
                </c:pt>
                <c:pt idx="39">
                  <c:v>-90.38</c:v>
                </c:pt>
                <c:pt idx="40">
                  <c:v>-93.82</c:v>
                </c:pt>
                <c:pt idx="41">
                  <c:v>-92.69</c:v>
                </c:pt>
                <c:pt idx="42">
                  <c:v>-96.649999999999991</c:v>
                </c:pt>
                <c:pt idx="43">
                  <c:v>-93.75</c:v>
                </c:pt>
                <c:pt idx="44">
                  <c:v>-88.58</c:v>
                </c:pt>
                <c:pt idx="45">
                  <c:v>-87.9</c:v>
                </c:pt>
                <c:pt idx="46">
                  <c:v>-88.410000000000025</c:v>
                </c:pt>
                <c:pt idx="47">
                  <c:v>-86.86999999999999</c:v>
                </c:pt>
                <c:pt idx="48">
                  <c:v>-85.45</c:v>
                </c:pt>
                <c:pt idx="49">
                  <c:v>-86.57</c:v>
                </c:pt>
                <c:pt idx="50">
                  <c:v>-87.6</c:v>
                </c:pt>
                <c:pt idx="51">
                  <c:v>-89.06</c:v>
                </c:pt>
                <c:pt idx="52">
                  <c:v>-91.36</c:v>
                </c:pt>
                <c:pt idx="53">
                  <c:v>-92.02</c:v>
                </c:pt>
                <c:pt idx="54">
                  <c:v>-95.82</c:v>
                </c:pt>
              </c:numCache>
            </c:numRef>
          </c:val>
        </c:ser>
        <c:marker val="1"/>
        <c:axId val="161104256"/>
        <c:axId val="161105792"/>
      </c:lineChart>
      <c:catAx>
        <c:axId val="161104256"/>
        <c:scaling>
          <c:orientation val="minMax"/>
        </c:scaling>
        <c:axPos val="b"/>
        <c:numFmt formatCode="General" sourceLinked="1"/>
        <c:tickLblPos val="nextTo"/>
        <c:crossAx val="161105792"/>
        <c:crosses val="autoZero"/>
        <c:auto val="1"/>
        <c:lblAlgn val="ctr"/>
        <c:lblOffset val="100"/>
      </c:catAx>
      <c:valAx>
        <c:axId val="161105792"/>
        <c:scaling>
          <c:orientation val="minMax"/>
          <c:max val="-50"/>
          <c:min val="-120"/>
        </c:scaling>
        <c:axPos val="l"/>
        <c:majorGridlines/>
        <c:numFmt formatCode="General" sourceLinked="1"/>
        <c:tickLblPos val="nextTo"/>
        <c:crossAx val="161104256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892425" y="187325"/>
            <a:ext cx="1339850" cy="247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4754" tIns="47376" rIns="94754" bIns="47376" anchor="ctr">
            <a:spAutoFit/>
          </a:bodyPr>
          <a:lstStyle/>
          <a:p>
            <a:pPr algn="ctr" defTabSz="947409" eaLnBrk="0" hangingPunct="0">
              <a:spcBef>
                <a:spcPct val="50000"/>
              </a:spcBef>
              <a:defRPr/>
            </a:pPr>
            <a:r>
              <a:rPr lang="de-CH" sz="1000" b="1">
                <a:cs typeface="+mn-cs"/>
              </a:rPr>
              <a:t>KLASSIFIZIERUNG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87913" y="407988"/>
            <a:ext cx="1841500" cy="59531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615" tIns="47307" rIns="94615" bIns="47307" numCol="1" anchor="ctr" anchorCtr="0" compatLnSpc="1">
            <a:prstTxWarp prst="textNoShape">
              <a:avLst/>
            </a:prstTxWarp>
          </a:bodyPr>
          <a:lstStyle>
            <a:lvl1pPr algn="r" defTabSz="947409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de-DE"/>
              <a:t>Stand TT.MM.JJ</a:t>
            </a:r>
            <a:endParaRPr lang="fr-CH"/>
          </a:p>
        </p:txBody>
      </p:sp>
      <p:sp>
        <p:nvSpPr>
          <p:cNvPr id="20488" name="Rectangle 8"/>
          <p:cNvSpPr>
            <a:spLocks noGrp="1" noChangeAspect="1" noChangeArrowheads="1"/>
          </p:cNvSpPr>
          <p:nvPr>
            <p:ph type="hdr" sz="quarter"/>
          </p:nvPr>
        </p:nvSpPr>
        <p:spPr bwMode="auto">
          <a:xfrm>
            <a:off x="338138" y="407988"/>
            <a:ext cx="3760787" cy="59372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615" tIns="47307" rIns="94615" bIns="47307" numCol="1" anchor="ctr" anchorCtr="0" compatLnSpc="1">
            <a:prstTxWarp prst="textNoShape">
              <a:avLst/>
            </a:prstTxWarp>
          </a:bodyPr>
          <a:lstStyle>
            <a:lvl1pPr algn="l" defTabSz="947409" eaLnBrk="0" hangingPunct="0">
              <a:defRPr sz="1000" b="1">
                <a:cs typeface="+mn-cs"/>
              </a:defRPr>
            </a:lvl1pPr>
          </a:lstStyle>
          <a:p>
            <a:pPr>
              <a:defRPr/>
            </a:pPr>
            <a:r>
              <a:rPr lang="fr-CH"/>
              <a:t>Bezeichnung des Anlasses mit Datum bzw Geschäft / Vorhaben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624" tIns="47312" rIns="94624" bIns="47312" numCol="1" anchor="b" anchorCtr="0" compatLnSpc="1">
            <a:prstTxWarp prst="textNoShape">
              <a:avLst/>
            </a:prstTxWarp>
          </a:bodyPr>
          <a:lstStyle>
            <a:lvl1pPr algn="l" defTabSz="947409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de-CH"/>
              <a:t>Referent oder Herausgeber</a:t>
            </a:r>
            <a:endParaRPr lang="fr-CH"/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624" tIns="47312" rIns="94624" bIns="47312" numCol="1" anchor="b" anchorCtr="0" compatLnSpc="1">
            <a:prstTxWarp prst="textNoShape">
              <a:avLst/>
            </a:prstTxWarp>
          </a:bodyPr>
          <a:lstStyle>
            <a:lvl1pPr algn="r" defTabSz="947409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fld id="{7FCB0977-3768-4158-962C-558109068DF6}" type="slidenum">
              <a:rPr lang="fr-CH"/>
              <a:pPr>
                <a:defRPr/>
              </a:pPr>
              <a:t>‹Nr.›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5138" y="1116013"/>
            <a:ext cx="2479675" cy="1858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01" name="Rectangle 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38138" y="3122613"/>
            <a:ext cx="6392862" cy="6545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615" tIns="47307" rIns="94615" bIns="473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Klicken Sie, um die Formate des Vorlagentextes zu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endParaRPr lang="de-CH" noProof="0" smtClean="0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615" tIns="47307" rIns="94615" bIns="47307" numCol="1" anchor="ctr" anchorCtr="0" compatLnSpc="1">
            <a:prstTxWarp prst="textNoShape">
              <a:avLst/>
            </a:prstTxWarp>
          </a:bodyPr>
          <a:lstStyle>
            <a:lvl1pPr algn="r" defTabSz="947409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de-DE"/>
              <a:t>Stand TT.MM.JJ</a:t>
            </a:r>
            <a:endParaRPr lang="fr-CH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615" tIns="47307" rIns="94615" bIns="47307" numCol="1" anchor="ctr" anchorCtr="0" compatLnSpc="1">
            <a:prstTxWarp prst="textNoShape">
              <a:avLst/>
            </a:prstTxWarp>
          </a:bodyPr>
          <a:lstStyle>
            <a:lvl1pPr algn="l" defTabSz="947409" eaLnBrk="0" hangingPunct="0">
              <a:defRPr sz="1000" b="1">
                <a:cs typeface="+mn-cs"/>
              </a:defRPr>
            </a:lvl1pPr>
          </a:lstStyle>
          <a:p>
            <a:pPr>
              <a:defRPr/>
            </a:pPr>
            <a:r>
              <a:rPr lang="fr-CH"/>
              <a:t>Bezeichnung des Anlasses mit Datum bzw Geschäft / Vorhaben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616075" y="111125"/>
            <a:ext cx="3857625" cy="247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4754" tIns="47376" rIns="94754" bIns="47376">
            <a:spAutoFit/>
          </a:bodyPr>
          <a:lstStyle/>
          <a:p>
            <a:pPr algn="ctr" defTabSz="947409" eaLnBrk="0" hangingPunct="0">
              <a:spcBef>
                <a:spcPct val="50000"/>
              </a:spcBef>
              <a:defRPr/>
            </a:pPr>
            <a:r>
              <a:rPr lang="de-CH" sz="1000" b="1">
                <a:cs typeface="+mn-cs"/>
              </a:rPr>
              <a:t>KLASSIFIZIERUNG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de-CH"/>
              <a:t>Referent oder Herausgeber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fld id="{72EC7CD5-6395-41F1-9265-0ACE309E8A4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180975" indent="-180975" algn="l" rtl="0" eaLnBrk="0" fontAlgn="base" hangingPunct="0">
      <a:spcBef>
        <a:spcPct val="5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38163" indent="-177800" algn="l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895350" indent="-177800" algn="l" rtl="0" eaLnBrk="0" fontAlgn="base" hangingPunct="0">
      <a:spcBef>
        <a:spcPct val="30000"/>
      </a:spcBef>
      <a:spcAft>
        <a:spcPct val="0"/>
      </a:spcAft>
      <a:buFont typeface="Arial" charset="0"/>
      <a:buChar char="º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257300" indent="-182563"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lnSpc>
        <a:spcPct val="90000"/>
      </a:lnSpc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15362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15363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15364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07FA5-6442-41D5-948E-BAF30DC799B0}" type="slidenum">
              <a:rPr lang="de-CH" smtClean="0">
                <a:cs typeface="Arial" charset="0"/>
              </a:rPr>
              <a:pPr/>
              <a:t>1</a:t>
            </a:fld>
            <a:endParaRPr lang="de-CH" smtClean="0">
              <a:cs typeface="Arial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338138" y="3122613"/>
            <a:ext cx="6392862" cy="6545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4615" tIns="47307" rIns="94615" bIns="47307"/>
          <a:lstStyle/>
          <a:p>
            <a:pPr marL="1304925" lvl="3" indent="-188913">
              <a:lnSpc>
                <a:spcPct val="90000"/>
              </a:lnSpc>
              <a:spcBef>
                <a:spcPct val="20000"/>
              </a:spcBef>
            </a:pPr>
            <a:endParaRPr lang="de-DE"/>
          </a:p>
        </p:txBody>
      </p:sp>
      <p:sp>
        <p:nvSpPr>
          <p:cNvPr id="15366" name="Rectangle 11"/>
          <p:cNvSpPr>
            <a:spLocks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D92637C2-8187-4483-A130-04CD7E92E680}" type="slidenum">
              <a:rPr lang="de-CH" sz="1000"/>
              <a:pPr algn="r"/>
              <a:t>1</a:t>
            </a:fld>
            <a:endParaRPr lang="de-CH" sz="1000"/>
          </a:p>
        </p:txBody>
      </p:sp>
      <p:sp>
        <p:nvSpPr>
          <p:cNvPr id="15367" name="Rectangle 1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8" name="Rectangle 1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34818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34819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34820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2A7591-E9A6-40E4-984C-3DB9ABF80798}" type="slidenum">
              <a:rPr lang="de-CH" smtClean="0">
                <a:cs typeface="Arial" charset="0"/>
              </a:rPr>
              <a:pPr/>
              <a:t>11</a:t>
            </a:fld>
            <a:endParaRPr lang="de-CH" smtClean="0">
              <a:cs typeface="Arial" charset="0"/>
            </a:endParaRPr>
          </a:p>
        </p:txBody>
      </p:sp>
      <p:sp>
        <p:nvSpPr>
          <p:cNvPr id="3482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36866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36867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36868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2EC9E-DE19-4C7C-AC3C-69D03C4B8876}" type="slidenum">
              <a:rPr lang="de-CH" smtClean="0">
                <a:cs typeface="Arial" charset="0"/>
              </a:rPr>
              <a:pPr/>
              <a:t>12</a:t>
            </a:fld>
            <a:endParaRPr lang="de-CH" smtClean="0">
              <a:cs typeface="Arial" charset="0"/>
            </a:endParaRPr>
          </a:p>
        </p:txBody>
      </p:sp>
      <p:sp>
        <p:nvSpPr>
          <p:cNvPr id="3686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38914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38915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38916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0F10F-E11D-4855-A78B-D9D14B9A6B01}" type="slidenum">
              <a:rPr lang="de-CH" smtClean="0">
                <a:cs typeface="Arial" charset="0"/>
              </a:rPr>
              <a:pPr/>
              <a:t>13</a:t>
            </a:fld>
            <a:endParaRPr lang="de-CH" smtClean="0">
              <a:cs typeface="Arial" charset="0"/>
            </a:endParaRPr>
          </a:p>
        </p:txBody>
      </p:sp>
      <p:sp>
        <p:nvSpPr>
          <p:cNvPr id="3891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40962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40963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40964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0C4B1D-2769-4F2B-8705-5F36F3D6ABA6}" type="slidenum">
              <a:rPr lang="de-CH" smtClean="0">
                <a:cs typeface="Arial" charset="0"/>
              </a:rPr>
              <a:pPr/>
              <a:t>14</a:t>
            </a:fld>
            <a:endParaRPr lang="de-CH" smtClean="0">
              <a:cs typeface="Arial" charset="0"/>
            </a:endParaRPr>
          </a:p>
        </p:txBody>
      </p:sp>
      <p:sp>
        <p:nvSpPr>
          <p:cNvPr id="4096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43010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43011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43012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D5E6AC-4195-4CE4-8FEF-DF8C779A3021}" type="slidenum">
              <a:rPr lang="de-CH" smtClean="0">
                <a:cs typeface="Arial" charset="0"/>
              </a:rPr>
              <a:pPr/>
              <a:t>15</a:t>
            </a:fld>
            <a:endParaRPr lang="de-CH" smtClean="0">
              <a:cs typeface="Arial" charset="0"/>
            </a:endParaRPr>
          </a:p>
        </p:txBody>
      </p:sp>
      <p:sp>
        <p:nvSpPr>
          <p:cNvPr id="4301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45058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45059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45060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75F6E0-A777-4C25-8769-3BA161F14940}" type="slidenum">
              <a:rPr lang="de-CH" smtClean="0">
                <a:cs typeface="Arial" charset="0"/>
              </a:rPr>
              <a:pPr/>
              <a:t>16</a:t>
            </a:fld>
            <a:endParaRPr lang="de-CH" smtClean="0">
              <a:cs typeface="Arial" charset="0"/>
            </a:endParaRPr>
          </a:p>
        </p:txBody>
      </p:sp>
      <p:sp>
        <p:nvSpPr>
          <p:cNvPr id="4506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47106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47107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47108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FBABBB-60BC-41F7-90CE-D4FD064E393D}" type="slidenum">
              <a:rPr lang="de-CH" smtClean="0">
                <a:cs typeface="Arial" charset="0"/>
              </a:rPr>
              <a:pPr/>
              <a:t>17</a:t>
            </a:fld>
            <a:endParaRPr lang="de-CH" smtClean="0">
              <a:cs typeface="Arial" charset="0"/>
            </a:endParaRPr>
          </a:p>
        </p:txBody>
      </p:sp>
      <p:sp>
        <p:nvSpPr>
          <p:cNvPr id="4710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1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49154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49155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49156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155EF33C-7FCB-43A4-BF9E-3563C086752D}" type="slidenum">
              <a:rPr lang="de-CH" sz="1000"/>
              <a:pPr algn="r"/>
              <a:t>18</a:t>
            </a:fld>
            <a:endParaRPr lang="de-CH" sz="1000"/>
          </a:p>
        </p:txBody>
      </p:sp>
      <p:sp>
        <p:nvSpPr>
          <p:cNvPr id="4915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51202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51203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51204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9F392-4DE8-4C45-801F-9CCF94F77FF9}" type="slidenum">
              <a:rPr lang="de-CH" smtClean="0">
                <a:cs typeface="Arial" charset="0"/>
              </a:rPr>
              <a:pPr/>
              <a:t>19</a:t>
            </a:fld>
            <a:endParaRPr lang="de-CH" smtClean="0">
              <a:cs typeface="Arial" charset="0"/>
            </a:endParaRPr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53250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53251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53252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95DE4-BA9D-4C18-9103-424A421A63D6}" type="slidenum">
              <a:rPr lang="de-CH" smtClean="0">
                <a:cs typeface="Arial" charset="0"/>
              </a:rPr>
              <a:pPr/>
              <a:t>20</a:t>
            </a:fld>
            <a:endParaRPr lang="de-CH" smtClean="0">
              <a:cs typeface="Arial" charset="0"/>
            </a:endParaRPr>
          </a:p>
        </p:txBody>
      </p:sp>
      <p:sp>
        <p:nvSpPr>
          <p:cNvPr id="5325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18434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18435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18436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23708-3B3E-4789-BD72-5C6C4E811DAC}" type="slidenum">
              <a:rPr lang="de-CH" smtClean="0">
                <a:cs typeface="Arial" charset="0"/>
              </a:rPr>
              <a:pPr/>
              <a:t>3</a:t>
            </a:fld>
            <a:endParaRPr lang="de-CH" smtClean="0">
              <a:cs typeface="Arial" charset="0"/>
            </a:endParaRP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55298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55299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55300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76CE911F-E1BB-4911-AA0D-241AEAFA71D2}" type="slidenum">
              <a:rPr lang="de-CH" sz="1000"/>
              <a:pPr algn="r"/>
              <a:t>21</a:t>
            </a:fld>
            <a:endParaRPr lang="de-CH" sz="1000"/>
          </a:p>
        </p:txBody>
      </p:sp>
      <p:sp>
        <p:nvSpPr>
          <p:cNvPr id="5530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57346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57347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57348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DAAD389D-FE7A-4EE3-8AD9-87CBFC0B802E}" type="slidenum">
              <a:rPr lang="de-CH" sz="1000"/>
              <a:pPr algn="r"/>
              <a:t>22</a:t>
            </a:fld>
            <a:endParaRPr lang="de-CH" sz="1000"/>
          </a:p>
        </p:txBody>
      </p:sp>
      <p:sp>
        <p:nvSpPr>
          <p:cNvPr id="5734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59394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59395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59396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BE52BFB6-82AD-4D85-A9DA-F69911B9EF1F}" type="slidenum">
              <a:rPr lang="de-CH" sz="1000"/>
              <a:pPr algn="r"/>
              <a:t>23</a:t>
            </a:fld>
            <a:endParaRPr lang="de-CH" sz="1000"/>
          </a:p>
        </p:txBody>
      </p:sp>
      <p:sp>
        <p:nvSpPr>
          <p:cNvPr id="5939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61442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61443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61444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B8A0D-A6B8-49C7-9335-1745BE43A77D}" type="slidenum">
              <a:rPr lang="de-CH" smtClean="0">
                <a:cs typeface="Arial" charset="0"/>
              </a:rPr>
              <a:pPr/>
              <a:t>24</a:t>
            </a:fld>
            <a:endParaRPr lang="de-CH" smtClean="0">
              <a:cs typeface="Arial" charset="0"/>
            </a:endParaRPr>
          </a:p>
        </p:txBody>
      </p:sp>
      <p:sp>
        <p:nvSpPr>
          <p:cNvPr id="6144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63490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63491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63492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8BC6982B-A54C-408B-ADAA-B8FE6E329EF5}" type="slidenum">
              <a:rPr lang="de-CH" sz="1000"/>
              <a:pPr algn="r"/>
              <a:t>25</a:t>
            </a:fld>
            <a:endParaRPr lang="de-CH" sz="1000"/>
          </a:p>
        </p:txBody>
      </p:sp>
      <p:sp>
        <p:nvSpPr>
          <p:cNvPr id="6349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65538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65539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65540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CC212-74B5-4088-84C5-16DCF3FD22C6}" type="slidenum">
              <a:rPr lang="de-CH" smtClean="0">
                <a:cs typeface="Arial" charset="0"/>
              </a:rPr>
              <a:pPr/>
              <a:t>26</a:t>
            </a:fld>
            <a:endParaRPr lang="de-CH" smtClean="0">
              <a:cs typeface="Arial" charset="0"/>
            </a:endParaRPr>
          </a:p>
        </p:txBody>
      </p:sp>
      <p:sp>
        <p:nvSpPr>
          <p:cNvPr id="655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67586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67587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67588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09FD8872-1B7A-4444-8683-E3F407440BA6}" type="slidenum">
              <a:rPr lang="de-CH" sz="1000"/>
              <a:pPr algn="r"/>
              <a:t>27</a:t>
            </a:fld>
            <a:endParaRPr lang="de-CH" sz="1000"/>
          </a:p>
        </p:txBody>
      </p:sp>
      <p:sp>
        <p:nvSpPr>
          <p:cNvPr id="6758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71682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71683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71684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848E9C67-9C8B-4F55-933A-19467EE93554}" type="slidenum">
              <a:rPr lang="de-CH" sz="1000"/>
              <a:pPr algn="r"/>
              <a:t>28</a:t>
            </a:fld>
            <a:endParaRPr lang="de-CH" sz="1000"/>
          </a:p>
        </p:txBody>
      </p:sp>
      <p:sp>
        <p:nvSpPr>
          <p:cNvPr id="7168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214018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214019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214020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9EE2C3F2-DCA0-4610-A28C-CB68B8FCA31F}" type="slidenum">
              <a:rPr lang="de-CH" sz="1000"/>
              <a:pPr algn="r"/>
              <a:t>29</a:t>
            </a:fld>
            <a:endParaRPr lang="de-CH" sz="1000"/>
          </a:p>
        </p:txBody>
      </p:sp>
      <p:sp>
        <p:nvSpPr>
          <p:cNvPr id="21402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217090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217091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217092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1D580AA0-903B-45D9-BC2B-A982AE392C90}" type="slidenum">
              <a:rPr lang="de-CH" sz="1000"/>
              <a:pPr algn="r"/>
              <a:t>30</a:t>
            </a:fld>
            <a:endParaRPr lang="de-CH" sz="1000"/>
          </a:p>
        </p:txBody>
      </p:sp>
      <p:sp>
        <p:nvSpPr>
          <p:cNvPr id="21709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20482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20483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20484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1798B-0FCE-4268-9F39-9D8081F619FB}" type="slidenum">
              <a:rPr lang="de-CH" smtClean="0">
                <a:cs typeface="Arial" charset="0"/>
              </a:rPr>
              <a:pPr/>
              <a:t>4</a:t>
            </a:fld>
            <a:endParaRPr lang="de-CH" smtClean="0">
              <a:cs typeface="Arial" charset="0"/>
            </a:endParaRPr>
          </a:p>
        </p:txBody>
      </p:sp>
      <p:sp>
        <p:nvSpPr>
          <p:cNvPr id="2048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210946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210947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210948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5DC95-617E-4045-A9AB-DEA46848BA07}" type="slidenum">
              <a:rPr lang="de-CH" smtClean="0">
                <a:cs typeface="Arial" charset="0"/>
              </a:rPr>
              <a:pPr/>
              <a:t>31</a:t>
            </a:fld>
            <a:endParaRPr lang="de-CH" smtClean="0">
              <a:cs typeface="Arial" charset="0"/>
            </a:endParaRPr>
          </a:p>
        </p:txBody>
      </p:sp>
      <p:sp>
        <p:nvSpPr>
          <p:cNvPr id="21094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5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223234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223235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223236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79A02C5D-A79F-41E9-A440-173631F86668}" type="slidenum">
              <a:rPr lang="de-CH" sz="1000"/>
              <a:pPr algn="r"/>
              <a:t>32</a:t>
            </a:fld>
            <a:endParaRPr lang="de-CH" sz="1000"/>
          </a:p>
        </p:txBody>
      </p:sp>
      <p:sp>
        <p:nvSpPr>
          <p:cNvPr id="22323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226306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226307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226308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9BD1F953-B620-46B5-936A-B4AA271F7F0F}" type="slidenum">
              <a:rPr lang="de-CH" sz="1000"/>
              <a:pPr algn="r"/>
              <a:t>33</a:t>
            </a:fld>
            <a:endParaRPr lang="de-CH" sz="1000"/>
          </a:p>
        </p:txBody>
      </p:sp>
      <p:sp>
        <p:nvSpPr>
          <p:cNvPr id="22630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1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220162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220163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220164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862AC597-78A1-4AA4-93F0-2D5B7DACC877}" type="slidenum">
              <a:rPr lang="de-CH" sz="1000"/>
              <a:pPr algn="r"/>
              <a:t>34</a:t>
            </a:fld>
            <a:endParaRPr lang="de-CH" sz="1000"/>
          </a:p>
        </p:txBody>
      </p:sp>
      <p:sp>
        <p:nvSpPr>
          <p:cNvPr id="22016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229378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229379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229380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FFC57C96-38E7-4D46-B1A1-085D6665D3D5}" type="slidenum">
              <a:rPr lang="de-CH" sz="1000"/>
              <a:pPr algn="r"/>
              <a:t>35</a:t>
            </a:fld>
            <a:endParaRPr lang="de-CH" sz="1000"/>
          </a:p>
        </p:txBody>
      </p:sp>
      <p:sp>
        <p:nvSpPr>
          <p:cNvPr id="22938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232450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232451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232452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72BB6900-AE5F-4369-A7AF-3324A8A14BFA}" type="slidenum">
              <a:rPr lang="de-CH" sz="1000"/>
              <a:pPr algn="r"/>
              <a:t>36</a:t>
            </a:fld>
            <a:endParaRPr lang="de-CH" sz="1000"/>
          </a:p>
        </p:txBody>
      </p:sp>
      <p:sp>
        <p:nvSpPr>
          <p:cNvPr id="23245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235522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235523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235524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7C594-042B-409B-9E33-25329D371BBE}" type="slidenum">
              <a:rPr lang="de-CH" smtClean="0">
                <a:cs typeface="Arial" charset="0"/>
              </a:rPr>
              <a:pPr/>
              <a:t>37</a:t>
            </a:fld>
            <a:endParaRPr lang="de-CH" smtClean="0">
              <a:cs typeface="Arial" charset="0"/>
            </a:endParaRPr>
          </a:p>
        </p:txBody>
      </p:sp>
      <p:sp>
        <p:nvSpPr>
          <p:cNvPr id="23552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238594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238595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238596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E73D58-FA33-4A24-831B-A84FF75D1CC1}" type="slidenum">
              <a:rPr lang="de-CH" smtClean="0">
                <a:cs typeface="Arial" charset="0"/>
              </a:rPr>
              <a:pPr/>
              <a:t>38</a:t>
            </a:fld>
            <a:endParaRPr lang="de-CH" smtClean="0">
              <a:cs typeface="Arial" charset="0"/>
            </a:endParaRPr>
          </a:p>
        </p:txBody>
      </p:sp>
      <p:sp>
        <p:nvSpPr>
          <p:cNvPr id="2385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99330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99331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99332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C1401-5BDA-48F1-8DFD-ECECAFB49B8C}" type="slidenum">
              <a:rPr lang="de-CH" smtClean="0">
                <a:cs typeface="Arial" charset="0"/>
              </a:rPr>
              <a:pPr/>
              <a:t>39</a:t>
            </a:fld>
            <a:endParaRPr lang="de-CH" smtClean="0">
              <a:cs typeface="Arial" charset="0"/>
            </a:endParaRPr>
          </a:p>
        </p:txBody>
      </p:sp>
      <p:sp>
        <p:nvSpPr>
          <p:cNvPr id="9933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196610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196611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196612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C9D6DF7E-B6AF-492F-916A-78E08DE8AA09}" type="slidenum">
              <a:rPr lang="de-CH" sz="1000"/>
              <a:pPr algn="r"/>
              <a:t>40</a:t>
            </a:fld>
            <a:endParaRPr lang="de-CH" sz="1000"/>
          </a:p>
        </p:txBody>
      </p:sp>
      <p:sp>
        <p:nvSpPr>
          <p:cNvPr id="19661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22530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22531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22532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42D75-099F-42D0-AD26-D822A5619482}" type="slidenum">
              <a:rPr lang="de-CH" smtClean="0">
                <a:cs typeface="Arial" charset="0"/>
              </a:rPr>
              <a:pPr/>
              <a:t>5</a:t>
            </a:fld>
            <a:endParaRPr lang="de-CH" smtClean="0">
              <a:cs typeface="Arial" charset="0"/>
            </a:endParaRPr>
          </a:p>
        </p:txBody>
      </p:sp>
      <p:sp>
        <p:nvSpPr>
          <p:cNvPr id="2253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198658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198659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198660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0D9DAD77-6D40-4E11-93FF-E9F56BC2CB2A}" type="slidenum">
              <a:rPr lang="de-CH" sz="1000"/>
              <a:pPr algn="r"/>
              <a:t>41</a:t>
            </a:fld>
            <a:endParaRPr lang="de-CH" sz="1000"/>
          </a:p>
        </p:txBody>
      </p:sp>
      <p:sp>
        <p:nvSpPr>
          <p:cNvPr id="19866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200706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200707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200708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A4673313-80FA-4F3E-A6CC-FDE6489BA7FC}" type="slidenum">
              <a:rPr lang="de-CH" sz="1000"/>
              <a:pPr algn="r"/>
              <a:t>42</a:t>
            </a:fld>
            <a:endParaRPr lang="de-CH" sz="1000"/>
          </a:p>
        </p:txBody>
      </p:sp>
      <p:sp>
        <p:nvSpPr>
          <p:cNvPr id="20070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1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202754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202755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202756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D3D9AB15-991D-4C2C-8800-5B7E16B7A2A1}" type="slidenum">
              <a:rPr lang="de-CH" sz="1000"/>
              <a:pPr algn="r"/>
              <a:t>43</a:t>
            </a:fld>
            <a:endParaRPr lang="de-CH" sz="1000"/>
          </a:p>
        </p:txBody>
      </p:sp>
      <p:sp>
        <p:nvSpPr>
          <p:cNvPr id="20275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204802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204803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204804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2688E61C-61E9-4824-9327-32375A16FA72}" type="slidenum">
              <a:rPr lang="de-CH" sz="1000"/>
              <a:pPr algn="r"/>
              <a:t>44</a:t>
            </a:fld>
            <a:endParaRPr lang="de-CH" sz="1000"/>
          </a:p>
        </p:txBody>
      </p:sp>
      <p:sp>
        <p:nvSpPr>
          <p:cNvPr id="20480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206850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206851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206852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C3B0007F-1B44-4B33-8809-BE174EB9EDD4}" type="slidenum">
              <a:rPr lang="de-CH" sz="1000"/>
              <a:pPr algn="r"/>
              <a:t>45</a:t>
            </a:fld>
            <a:endParaRPr lang="de-CH" sz="1000"/>
          </a:p>
        </p:txBody>
      </p:sp>
      <p:sp>
        <p:nvSpPr>
          <p:cNvPr id="20685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211970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211971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211972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BB34A-FE92-4010-9110-4BB3D6559583}" type="slidenum">
              <a:rPr lang="de-CH" smtClean="0">
                <a:cs typeface="Arial" charset="0"/>
              </a:rPr>
              <a:pPr/>
              <a:t>46</a:t>
            </a:fld>
            <a:endParaRPr lang="de-CH" smtClean="0">
              <a:cs typeface="Arial" charset="0"/>
            </a:endParaRPr>
          </a:p>
        </p:txBody>
      </p:sp>
      <p:sp>
        <p:nvSpPr>
          <p:cNvPr id="21197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218114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218115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218116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145B6-4867-41FA-85F4-89013AC8D222}" type="slidenum">
              <a:rPr lang="de-CH" smtClean="0">
                <a:cs typeface="Arial" charset="0"/>
              </a:rPr>
              <a:pPr/>
              <a:t>47</a:t>
            </a:fld>
            <a:endParaRPr lang="de-CH" smtClean="0">
              <a:cs typeface="Arial" charset="0"/>
            </a:endParaRPr>
          </a:p>
        </p:txBody>
      </p:sp>
      <p:sp>
        <p:nvSpPr>
          <p:cNvPr id="21811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221186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221187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221188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ABCA1-20CD-4398-A429-E301A9E5E33C}" type="slidenum">
              <a:rPr lang="de-CH" smtClean="0">
                <a:cs typeface="Arial" charset="0"/>
              </a:rPr>
              <a:pPr/>
              <a:t>48</a:t>
            </a:fld>
            <a:endParaRPr lang="de-CH" smtClean="0">
              <a:cs typeface="Arial" charset="0"/>
            </a:endParaRPr>
          </a:p>
        </p:txBody>
      </p:sp>
      <p:sp>
        <p:nvSpPr>
          <p:cNvPr id="22118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9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227330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227331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227332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665C9C-A5B6-4F6C-A36A-B5061FD599E3}" type="slidenum">
              <a:rPr lang="de-CH" smtClean="0">
                <a:cs typeface="Arial" charset="0"/>
              </a:rPr>
              <a:pPr/>
              <a:t>49</a:t>
            </a:fld>
            <a:endParaRPr lang="de-CH" smtClean="0">
              <a:cs typeface="Arial" charset="0"/>
            </a:endParaRPr>
          </a:p>
        </p:txBody>
      </p:sp>
      <p:sp>
        <p:nvSpPr>
          <p:cNvPr id="22733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230402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230403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230404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8590D-86CD-4B23-AAA2-B975B527B678}" type="slidenum">
              <a:rPr lang="de-CH" smtClean="0">
                <a:cs typeface="Arial" charset="0"/>
              </a:rPr>
              <a:pPr/>
              <a:t>50</a:t>
            </a:fld>
            <a:endParaRPr lang="de-CH" smtClean="0">
              <a:cs typeface="Arial" charset="0"/>
            </a:endParaRPr>
          </a:p>
        </p:txBody>
      </p:sp>
      <p:sp>
        <p:nvSpPr>
          <p:cNvPr id="23040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24578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24579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24580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37943-FC9E-4FC5-A538-9C79060E4A2A}" type="slidenum">
              <a:rPr lang="de-CH" smtClean="0">
                <a:cs typeface="Arial" charset="0"/>
              </a:rPr>
              <a:pPr/>
              <a:t>6</a:t>
            </a:fld>
            <a:endParaRPr lang="de-CH" smtClean="0">
              <a:cs typeface="Arial" charset="0"/>
            </a:endParaRPr>
          </a:p>
        </p:txBody>
      </p:sp>
      <p:sp>
        <p:nvSpPr>
          <p:cNvPr id="2458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233474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233475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233476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E2F76-9508-48C7-9096-3843EDFAB6B9}" type="slidenum">
              <a:rPr lang="de-CH" smtClean="0">
                <a:cs typeface="Arial" charset="0"/>
              </a:rPr>
              <a:pPr/>
              <a:t>51</a:t>
            </a:fld>
            <a:endParaRPr lang="de-CH" smtClean="0">
              <a:cs typeface="Arial" charset="0"/>
            </a:endParaRPr>
          </a:p>
        </p:txBody>
      </p:sp>
      <p:sp>
        <p:nvSpPr>
          <p:cNvPr id="23347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236546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236547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236548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C8007-811E-44AF-A64A-96855246B6DC}" type="slidenum">
              <a:rPr lang="de-CH" smtClean="0">
                <a:cs typeface="Arial" charset="0"/>
              </a:rPr>
              <a:pPr/>
              <a:t>52</a:t>
            </a:fld>
            <a:endParaRPr lang="de-CH" smtClean="0">
              <a:cs typeface="Arial" charset="0"/>
            </a:endParaRPr>
          </a:p>
        </p:txBody>
      </p:sp>
      <p:sp>
        <p:nvSpPr>
          <p:cNvPr id="23654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5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239618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239619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239620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A5AD9-6180-45CD-8EC5-B8325C780F89}" type="slidenum">
              <a:rPr lang="de-CH" smtClean="0">
                <a:cs typeface="Arial" charset="0"/>
              </a:rPr>
              <a:pPr/>
              <a:t>53</a:t>
            </a:fld>
            <a:endParaRPr lang="de-CH" smtClean="0">
              <a:cs typeface="Arial" charset="0"/>
            </a:endParaRPr>
          </a:p>
        </p:txBody>
      </p:sp>
      <p:sp>
        <p:nvSpPr>
          <p:cNvPr id="23962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242690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242691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242692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469693-722A-4EF1-A273-267B10FFD119}" type="slidenum">
              <a:rPr lang="de-CH" smtClean="0">
                <a:cs typeface="Arial" charset="0"/>
              </a:rPr>
              <a:pPr/>
              <a:t>54</a:t>
            </a:fld>
            <a:endParaRPr lang="de-CH" smtClean="0">
              <a:cs typeface="Arial" charset="0"/>
            </a:endParaRPr>
          </a:p>
        </p:txBody>
      </p:sp>
      <p:sp>
        <p:nvSpPr>
          <p:cNvPr id="24269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244738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244739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244740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6E3E7AA7-250B-4E4C-B0E6-70E8EC3EB953}" type="slidenum">
              <a:rPr lang="de-CH" sz="1000"/>
              <a:pPr algn="r"/>
              <a:t>55</a:t>
            </a:fld>
            <a:endParaRPr lang="de-CH" sz="1000"/>
          </a:p>
        </p:txBody>
      </p:sp>
      <p:sp>
        <p:nvSpPr>
          <p:cNvPr id="24474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246786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246787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246788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7F9024-EA49-4EEF-8492-840C9104B215}" type="slidenum">
              <a:rPr lang="de-CH" smtClean="0">
                <a:cs typeface="Arial" charset="0"/>
              </a:rPr>
              <a:pPr/>
              <a:t>56</a:t>
            </a:fld>
            <a:endParaRPr lang="de-CH" smtClean="0">
              <a:cs typeface="Arial" charset="0"/>
            </a:endParaRPr>
          </a:p>
        </p:txBody>
      </p:sp>
      <p:sp>
        <p:nvSpPr>
          <p:cNvPr id="24678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9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248834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248835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248836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B89DF9-CA47-4B0C-B64F-FF5EC4CB3183}" type="slidenum">
              <a:rPr lang="de-CH" smtClean="0">
                <a:cs typeface="Arial" charset="0"/>
              </a:rPr>
              <a:pPr/>
              <a:t>57</a:t>
            </a:fld>
            <a:endParaRPr lang="de-CH" smtClean="0">
              <a:cs typeface="Arial" charset="0"/>
            </a:endParaRPr>
          </a:p>
        </p:txBody>
      </p:sp>
      <p:sp>
        <p:nvSpPr>
          <p:cNvPr id="24883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250882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250883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250884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D43403-36D3-4D0F-9C81-4E7F7C0365AD}" type="slidenum">
              <a:rPr lang="de-CH" smtClean="0">
                <a:cs typeface="Arial" charset="0"/>
              </a:rPr>
              <a:pPr/>
              <a:t>58</a:t>
            </a:fld>
            <a:endParaRPr lang="de-CH" smtClean="0">
              <a:cs typeface="Arial" charset="0"/>
            </a:endParaRPr>
          </a:p>
        </p:txBody>
      </p:sp>
      <p:sp>
        <p:nvSpPr>
          <p:cNvPr id="2508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252930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252931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252932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09B054-2998-48BB-80C8-DD1E10DEE7C3}" type="slidenum">
              <a:rPr lang="de-CH" smtClean="0">
                <a:cs typeface="Arial" charset="0"/>
              </a:rPr>
              <a:pPr/>
              <a:t>59</a:t>
            </a:fld>
            <a:endParaRPr lang="de-CH" smtClean="0">
              <a:cs typeface="Arial" charset="0"/>
            </a:endParaRPr>
          </a:p>
        </p:txBody>
      </p:sp>
      <p:sp>
        <p:nvSpPr>
          <p:cNvPr id="25293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254978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254979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254980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0F9CC-CF71-4C94-A009-F62F99050EE6}" type="slidenum">
              <a:rPr lang="de-CH" smtClean="0">
                <a:cs typeface="Arial" charset="0"/>
              </a:rPr>
              <a:pPr/>
              <a:t>60</a:t>
            </a:fld>
            <a:endParaRPr lang="de-CH" smtClean="0">
              <a:cs typeface="Arial" charset="0"/>
            </a:endParaRPr>
          </a:p>
        </p:txBody>
      </p:sp>
      <p:sp>
        <p:nvSpPr>
          <p:cNvPr id="25498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26626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26627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26628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4878C-1B0E-43A0-9817-78ADD2E11A92}" type="slidenum">
              <a:rPr lang="de-CH" smtClean="0">
                <a:cs typeface="Arial" charset="0"/>
              </a:rPr>
              <a:pPr/>
              <a:t>7</a:t>
            </a:fld>
            <a:endParaRPr lang="de-CH" smtClean="0">
              <a:cs typeface="Arial" charset="0"/>
            </a:endParaRPr>
          </a:p>
        </p:txBody>
      </p:sp>
      <p:sp>
        <p:nvSpPr>
          <p:cNvPr id="2662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257026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257027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257028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36857E1C-EFA2-489E-89FE-FF4C2E3AF956}" type="slidenum">
              <a:rPr lang="de-CH" sz="1000"/>
              <a:pPr algn="r"/>
              <a:t>61</a:t>
            </a:fld>
            <a:endParaRPr lang="de-CH" sz="1000"/>
          </a:p>
        </p:txBody>
      </p:sp>
      <p:sp>
        <p:nvSpPr>
          <p:cNvPr id="25702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3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259074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259075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259076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D4D1E678-DBC7-43CF-B5C3-2460DADDE794}" type="slidenum">
              <a:rPr lang="de-CH" sz="1000"/>
              <a:pPr algn="r"/>
              <a:t>62</a:t>
            </a:fld>
            <a:endParaRPr lang="de-CH" sz="1000"/>
          </a:p>
        </p:txBody>
      </p:sp>
      <p:sp>
        <p:nvSpPr>
          <p:cNvPr id="25907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261122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261123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261124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77C40201-7AFB-44EF-91DB-27D88AF479C7}" type="slidenum">
              <a:rPr lang="de-CH" sz="1000"/>
              <a:pPr algn="r"/>
              <a:t>63</a:t>
            </a:fld>
            <a:endParaRPr lang="de-CH" sz="1000"/>
          </a:p>
        </p:txBody>
      </p:sp>
      <p:sp>
        <p:nvSpPr>
          <p:cNvPr id="26112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263170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263171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263172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0E374F9F-98E7-4035-9F01-5810FB3B4C95}" type="slidenum">
              <a:rPr lang="de-CH" sz="1000"/>
              <a:pPr algn="r"/>
              <a:t>64</a:t>
            </a:fld>
            <a:endParaRPr lang="de-CH" sz="1000"/>
          </a:p>
        </p:txBody>
      </p:sp>
      <p:sp>
        <p:nvSpPr>
          <p:cNvPr id="26317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10"/>
          <p:cNvSpPr txBox="1">
            <a:spLocks noGrp="1" noChangeArrowheads="1"/>
          </p:cNvSpPr>
          <p:nvPr/>
        </p:nvSpPr>
        <p:spPr bwMode="auto">
          <a:xfrm>
            <a:off x="4886325" y="406400"/>
            <a:ext cx="18415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algn="r" defTabSz="946150" eaLnBrk="0" hangingPunct="0"/>
            <a:r>
              <a:rPr lang="de-DE" sz="1000"/>
              <a:t>Stand TT.MM.JJ</a:t>
            </a:r>
            <a:endParaRPr lang="fr-CH" sz="1000"/>
          </a:p>
        </p:txBody>
      </p:sp>
      <p:sp>
        <p:nvSpPr>
          <p:cNvPr id="265218" name="Rectangle 11"/>
          <p:cNvSpPr txBox="1">
            <a:spLocks noGrp="1" noChangeArrowheads="1"/>
          </p:cNvSpPr>
          <p:nvPr/>
        </p:nvSpPr>
        <p:spPr bwMode="auto">
          <a:xfrm>
            <a:off x="338138" y="406400"/>
            <a:ext cx="3759200" cy="59531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lIns="94615" tIns="47307" rIns="94615" bIns="47307" anchor="ctr"/>
          <a:lstStyle/>
          <a:p>
            <a:pPr defTabSz="946150" eaLnBrk="0" hangingPunct="0"/>
            <a:r>
              <a:rPr lang="fr-CH" sz="1000" b="1"/>
              <a:t>Bezeichnung des Anlasses mit Datum bzw Geschäft / Vorhaben</a:t>
            </a:r>
          </a:p>
        </p:txBody>
      </p:sp>
      <p:sp>
        <p:nvSpPr>
          <p:cNvPr id="265219" name="Rectangle 13"/>
          <p:cNvSpPr txBox="1">
            <a:spLocks noGrp="1" noChangeArrowheads="1"/>
          </p:cNvSpPr>
          <p:nvPr/>
        </p:nvSpPr>
        <p:spPr bwMode="auto">
          <a:xfrm>
            <a:off x="338138" y="9667875"/>
            <a:ext cx="30845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r>
              <a:rPr lang="de-CH" sz="1000"/>
              <a:t>Referent oder Herausgeber</a:t>
            </a:r>
          </a:p>
        </p:txBody>
      </p:sp>
      <p:sp>
        <p:nvSpPr>
          <p:cNvPr id="265220" name="Rectangle 14"/>
          <p:cNvSpPr txBox="1">
            <a:spLocks noGrp="1" noChangeArrowheads="1"/>
          </p:cNvSpPr>
          <p:nvPr/>
        </p:nvSpPr>
        <p:spPr bwMode="auto">
          <a:xfrm>
            <a:off x="4887913" y="9667875"/>
            <a:ext cx="184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06" tIns="47453" rIns="94906" bIns="47453" anchor="b"/>
          <a:lstStyle/>
          <a:p>
            <a:pPr algn="r"/>
            <a:fld id="{9A598290-7CCB-4897-9AF4-46B7E61BFC34}" type="slidenum">
              <a:rPr lang="de-CH" sz="1000"/>
              <a:pPr algn="r"/>
              <a:t>65</a:t>
            </a:fld>
            <a:endParaRPr lang="de-CH" sz="1000"/>
          </a:p>
        </p:txBody>
      </p:sp>
      <p:sp>
        <p:nvSpPr>
          <p:cNvPr id="26522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267266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267267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267268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1485D-DB90-4F21-A4C9-7632A7651F4F}" type="slidenum">
              <a:rPr lang="de-CH" smtClean="0">
                <a:cs typeface="Arial" charset="0"/>
              </a:rPr>
              <a:pPr/>
              <a:t>66</a:t>
            </a:fld>
            <a:endParaRPr lang="de-CH" smtClean="0">
              <a:cs typeface="Arial" charset="0"/>
            </a:endParaRPr>
          </a:p>
        </p:txBody>
      </p:sp>
      <p:sp>
        <p:nvSpPr>
          <p:cNvPr id="26726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7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28674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28675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28676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05287-EAA0-41CA-8D20-09C22415526E}" type="slidenum">
              <a:rPr lang="de-CH" smtClean="0">
                <a:cs typeface="Arial" charset="0"/>
              </a:rPr>
              <a:pPr/>
              <a:t>8</a:t>
            </a:fld>
            <a:endParaRPr lang="de-CH" smtClean="0">
              <a:cs typeface="Arial" charset="0"/>
            </a:endParaRPr>
          </a:p>
        </p:txBody>
      </p:sp>
      <p:sp>
        <p:nvSpPr>
          <p:cNvPr id="2867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30722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30723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30724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1AB0A5-0545-4C12-BE6D-4A12431A170E}" type="slidenum">
              <a:rPr lang="de-CH" smtClean="0">
                <a:cs typeface="Arial" charset="0"/>
              </a:rPr>
              <a:pPr/>
              <a:t>9</a:t>
            </a:fld>
            <a:endParaRPr lang="de-CH" smtClean="0">
              <a:cs typeface="Arial" charset="0"/>
            </a:endParaRPr>
          </a:p>
        </p:txBody>
      </p:sp>
      <p:sp>
        <p:nvSpPr>
          <p:cNvPr id="3072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de-CH" smtClean="0"/>
              <a:t>blablabla</a:t>
            </a:r>
          </a:p>
          <a:p>
            <a:pPr eaLnBrk="1" hangingPunct="1"/>
            <a:r>
              <a:rPr lang="de-CH" smtClean="0"/>
              <a:t>mip – mip – mip</a:t>
            </a:r>
          </a:p>
          <a:p>
            <a:pPr lvl="1" eaLnBrk="1" hangingPunct="1"/>
            <a:r>
              <a:rPr lang="de-CH" smtClean="0"/>
              <a:t>blaaa</a:t>
            </a:r>
          </a:p>
          <a:p>
            <a:pPr lvl="1" eaLnBrk="1" hangingPunct="1"/>
            <a:r>
              <a:rPr lang="de-CH" smtClean="0"/>
              <a:t>Miiiip</a:t>
            </a:r>
          </a:p>
          <a:p>
            <a:pPr eaLnBrk="1" hangingPunct="1"/>
            <a:endParaRPr lang="de-CH" smtClean="0"/>
          </a:p>
          <a:p>
            <a:pPr lvl="2" eaLnBrk="1" hangingPunct="1"/>
            <a:endParaRPr lang="de-CH" smtClean="0"/>
          </a:p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46150"/>
            <a:r>
              <a:rPr lang="de-DE" smtClean="0">
                <a:cs typeface="Arial" charset="0"/>
              </a:rPr>
              <a:t>Stand TT.MM.JJ</a:t>
            </a:r>
            <a:endParaRPr lang="fr-CH" smtClean="0">
              <a:cs typeface="Arial" charset="0"/>
            </a:endParaRPr>
          </a:p>
        </p:txBody>
      </p:sp>
      <p:sp>
        <p:nvSpPr>
          <p:cNvPr id="32770" name="Rectangle 11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46150"/>
            <a:r>
              <a:rPr lang="fr-CH" smtClean="0">
                <a:cs typeface="Arial" charset="0"/>
              </a:rPr>
              <a:t>Bezeichnung des Anlasses mit Datum bzw Geschäft / Vorhaben</a:t>
            </a:r>
          </a:p>
        </p:txBody>
      </p:sp>
      <p:sp>
        <p:nvSpPr>
          <p:cNvPr id="32771" name="Rectangle 13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CH" smtClean="0">
                <a:cs typeface="Arial" charset="0"/>
              </a:rPr>
              <a:t>Referent oder Herausgeber</a:t>
            </a:r>
          </a:p>
        </p:txBody>
      </p:sp>
      <p:sp>
        <p:nvSpPr>
          <p:cNvPr id="32772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3F8DA-1FE1-4496-BEE4-C7B7EC0103F6}" type="slidenum">
              <a:rPr lang="de-CH" smtClean="0">
                <a:cs typeface="Arial" charset="0"/>
              </a:rPr>
              <a:pPr/>
              <a:t>10</a:t>
            </a:fld>
            <a:endParaRPr lang="de-CH" smtClean="0">
              <a:cs typeface="Arial" charset="0"/>
            </a:endParaRPr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32656"/>
            <a:ext cx="2057400" cy="579350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59632" y="332656"/>
            <a:ext cx="5217368" cy="579350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 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Vortrag HB9LU 17.03.2017</a:t>
            </a:r>
            <a:endParaRPr lang="de-DE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808080"/>
                </a:solidFill>
              </a:defRPr>
            </a:lvl2pPr>
            <a:lvl3pPr>
              <a:defRPr>
                <a:solidFill>
                  <a:srgbClr val="808080"/>
                </a:solidFill>
              </a:defRPr>
            </a:lvl3pPr>
            <a:lvl4pPr>
              <a:defRPr>
                <a:solidFill>
                  <a:srgbClr val="808080"/>
                </a:solidFill>
              </a:defRPr>
            </a:lvl4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 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Vortrag HB9F 26.04.2017</a:t>
            </a:r>
            <a:endParaRPr lang="de-DE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4406900"/>
            <a:ext cx="784887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71600" y="2906713"/>
            <a:ext cx="784887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 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Vortrag HB9LU 17.03.2017</a:t>
            </a:r>
            <a:endParaRPr lang="de-DE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99412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624" y="1412776"/>
            <a:ext cx="3744416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6056" y="1412776"/>
            <a:ext cx="3744416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 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Vortrag HB9LU 17.03.2017</a:t>
            </a:r>
            <a:endParaRPr lang="de-DE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 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Vortrag HB9LU 17.03.2017</a:t>
            </a:r>
            <a:endParaRPr lang="de-DE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 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Vortrag HB9LU 17.03.2017</a:t>
            </a:r>
            <a:endParaRPr lang="de-DE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3968" y="273050"/>
            <a:ext cx="453650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8762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 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Vortrag HB9LU 17.03.2017</a:t>
            </a:r>
            <a:endParaRPr lang="de-DE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4800600"/>
            <a:ext cx="75608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87624" y="612775"/>
            <a:ext cx="756084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87624" y="5367338"/>
            <a:ext cx="75608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 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Vortrag HB9LU 17.03.2017</a:t>
            </a:r>
            <a:endParaRPr lang="de-DE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 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Vortrag HB9LU 17.03.2017</a:t>
            </a:r>
            <a:endParaRPr lang="de-DE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187450" y="274638"/>
            <a:ext cx="7499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de-CH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8564563" y="6456363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fld id="{22AD1768-5728-4F8C-A9A2-9693E89F7878}" type="slidenum">
              <a:rPr lang="de-CH" sz="900">
                <a:cs typeface="+mn-cs"/>
              </a:rPr>
              <a:pPr algn="r" eaLnBrk="0" hangingPunct="0">
                <a:defRPr/>
              </a:pPr>
              <a:t>‹Nr.›</a:t>
            </a:fld>
            <a:endParaRPr lang="de-CH" sz="900">
              <a:cs typeface="+mn-cs"/>
            </a:endParaRPr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 flipH="1">
            <a:off x="1287463" y="638492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de-CH">
              <a:cs typeface="+mn-cs"/>
            </a:endParaRPr>
          </a:p>
        </p:txBody>
      </p:sp>
      <p:sp>
        <p:nvSpPr>
          <p:cNvPr id="1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cs typeface="+mn-cs"/>
              </a:defRPr>
            </a:lvl1pPr>
          </a:lstStyle>
          <a:p>
            <a:pPr>
              <a:defRPr/>
            </a:pPr>
            <a:r>
              <a:rPr lang="de-CH"/>
              <a:t> 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13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95625" y="6415088"/>
            <a:ext cx="4157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>
              <a:defRPr/>
            </a:pPr>
            <a:r>
              <a:rPr lang="de-DE"/>
              <a:t>Vortrag HB9F 26.04.2017</a:t>
            </a:r>
            <a:endParaRPr lang="de-DE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80808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80808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80808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0ahUKEwim3a3xhsHRAhXCOhQKHSIdCGsQjRwIBw&amp;url=http://www.f4azf.com/stacking-on-10m-and-up/&amp;psig=AFQjCNHQ6tnS4P04LKbcIYtJou_8Uh3iag&amp;ust=148446328882608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0ahUKEwim3a3xhsHRAhXCOhQKHSIdCGsQjRwIBw&amp;url=http://www.f4azf.com/stacking-on-10m-and-up/&amp;psig=AFQjCNHQ6tnS4P04LKbcIYtJou_8Uh3iag&amp;ust=148446328882608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url?sa=i&amp;rct=j&amp;q=&amp;esrc=s&amp;source=imgres&amp;cd=&amp;cad=rja&amp;uact=8&amp;ved=0ahUKEwjQ1ZmgicHRAhVHOxQKHWyKCGsQjRwIBw&amp;url=https://www.wimo.com/drahtantennen-dipole-baluns-zubehoer_2_d.html&amp;psig=AFQjCNEq6H-5mQUhm4chHNSbpq-MJxNO3w&amp;ust=1484463940225306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url?sa=i&amp;rct=j&amp;q=&amp;esrc=s&amp;source=imgres&amp;cd=&amp;cad=rja&amp;uact=8&amp;ved=0ahUKEwjQ1ZmgicHRAhVHOxQKHWyKCGsQjRwIBw&amp;url=https://www.wimo.com/drahtantennen-dipole-baluns-zubehoer_2_d.html&amp;psig=AFQjCNEq6H-5mQUhm4chHNSbpq-MJxNO3w&amp;ust=1484463940225306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gres&amp;cd=&amp;cad=rja&amp;uact=8&amp;ved=0ahUKEwj545OtiMHRAhVBRhQKHXjbCnUQjRwIBw&amp;url=http://rfspace.com/RFSPACE/NetSDR.html&amp;psig=AFQjCNFsiRL25fitxQqkGxA5nZkoexzuIA&amp;ust=1484463698978995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gres&amp;cd=&amp;cad=rja&amp;uact=8&amp;ved=0ahUKEwjlyKDpiMHRAhVCVxQKHZ0AAXEQjRwIBw&amp;url=http://www.moetronix.com/spectravue.htm&amp;psig=AFQjCNFq-7CZ47ssotEYUzIg1cJqbTPPvw&amp;ust=1484463824905799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Walter\Walter Daten\10 AdS BF Netze Liqmat\Antenne_RS_HL471\Antenne RS HL471_Bild_P10102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539750" y="-26988"/>
            <a:ext cx="7624763" cy="192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CH" sz="4000" b="1"/>
              <a:t>Vergleichsmessungen </a:t>
            </a:r>
            <a:br>
              <a:rPr lang="de-CH" sz="4000" b="1"/>
            </a:br>
            <a:r>
              <a:rPr lang="de-CH" sz="4000" b="1"/>
              <a:t>an Antennen</a:t>
            </a:r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2411413" y="1196975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CH" sz="3200"/>
              <a:t>HB9F – 26.04.2017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latin typeface="Arial" charset="0"/>
                <a:cs typeface="Arial" charset="0"/>
              </a:rPr>
              <a:t>Agenda</a:t>
            </a:r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187450" y="1376363"/>
            <a:ext cx="7472363" cy="4786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Antennentypen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b="1" dirty="0">
                <a:solidFill>
                  <a:srgbClr val="ED181E"/>
                </a:solidFill>
                <a:cs typeface="+mn-cs"/>
              </a:rPr>
              <a:t>Ausbreitungsbedingungen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Aufbau des Messplatzes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Eingesetzte Technik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Antennenvergleiche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Erfahrungen</a:t>
            </a:r>
          </a:p>
          <a:p>
            <a:pPr eaLnBrk="0" hangingPunct="0">
              <a:spcAft>
                <a:spcPct val="50000"/>
              </a:spcAft>
              <a:defRPr/>
            </a:pPr>
            <a:endParaRPr lang="de-CH" sz="32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85800" y="5715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2800" b="1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31749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Einfallswinkel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Raumwelle gemäss VOACAP</a:t>
            </a:r>
          </a:p>
        </p:txBody>
      </p:sp>
      <p:sp>
        <p:nvSpPr>
          <p:cNvPr id="33794" name="Rectangle 21"/>
          <p:cNvSpPr>
            <a:spLocks noGrp="1" noChangeArrowheads="1"/>
          </p:cNvSpPr>
          <p:nvPr>
            <p:ph idx="1"/>
          </p:nvPr>
        </p:nvSpPr>
        <p:spPr>
          <a:xfrm>
            <a:off x="1187450" y="4652963"/>
            <a:ext cx="6840538" cy="1473200"/>
          </a:xfrm>
        </p:spPr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Berechnung mit VOACAP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Ost-West Richtung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Abweichung 2-5 Grad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1524000" y="1397000"/>
          <a:ext cx="4776788" cy="2865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096"/>
                <a:gridCol w="2388096"/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Distanz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Einfallswinkel</a:t>
                      </a:r>
                    </a:p>
                    <a:p>
                      <a:r>
                        <a:rPr lang="de-CH" dirty="0" smtClean="0"/>
                        <a:t>160/80/40/30m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30 km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87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100 km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80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400 km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50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1’000 km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26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5’000 km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12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10’000 km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6</a:t>
                      </a:r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22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Grundrauschen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Berechnet nach VOACAP</a:t>
            </a:r>
          </a:p>
        </p:txBody>
      </p:sp>
      <p:sp>
        <p:nvSpPr>
          <p:cNvPr id="35842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Verlauf während 24 Std, 160/80/40/30m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m 5"/>
          <p:cNvGraphicFramePr>
            <a:graphicFrameLocks/>
          </p:cNvGraphicFramePr>
          <p:nvPr/>
        </p:nvGraphicFramePr>
        <p:xfrm>
          <a:off x="1187624" y="2276872"/>
          <a:ext cx="7452320" cy="382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5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Grundrauschen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Gemessen auf 80m am 1.4.2017</a:t>
            </a:r>
          </a:p>
        </p:txBody>
      </p:sp>
      <p:sp>
        <p:nvSpPr>
          <p:cNvPr id="37890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37892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  <p:graphicFrame>
        <p:nvGraphicFramePr>
          <p:cNvPr id="12" name="Diagramm 11"/>
          <p:cNvGraphicFramePr>
            <a:graphicFrameLocks/>
          </p:cNvGraphicFramePr>
          <p:nvPr/>
        </p:nvGraphicFramePr>
        <p:xfrm>
          <a:off x="827584" y="1628800"/>
          <a:ext cx="756084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Reflektion an der Ionosphäre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Instabilität der Signale</a:t>
            </a:r>
          </a:p>
        </p:txBody>
      </p:sp>
      <p:sp>
        <p:nvSpPr>
          <p:cNvPr id="39938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Die Reflektion an der F2 Schicht ist nicht wie ein Spiegel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Die Ionenwolke ist sehr dynamisch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Es finden mehrere Brechung an verschiedenen Orten der F2 Schicht statt</a:t>
            </a: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pic>
        <p:nvPicPr>
          <p:cNvPr id="39940" name="Picture 2" descr="Bildergebnis für reflection f2 laye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4270375"/>
            <a:ext cx="4876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Reflektion an der Ionosphäre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Instabilität der Signale</a:t>
            </a:r>
          </a:p>
        </p:txBody>
      </p:sp>
      <p:sp>
        <p:nvSpPr>
          <p:cNvPr id="41986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Die reflektierten Wellen sind meist horizontal polarisiert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Ein- und Ausfallwinkel können nicht einfach mit der Distanz und F2 Höhe berechnet werden</a:t>
            </a: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pic>
        <p:nvPicPr>
          <p:cNvPr id="41988" name="Picture 2" descr="Bildergebnis für reflection f2 laye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4270375"/>
            <a:ext cx="4876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Lokale Störungen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EMV Problematik</a:t>
            </a:r>
          </a:p>
        </p:txBody>
      </p:sp>
      <p:sp>
        <p:nvSpPr>
          <p:cNvPr id="44034" name="Rectangle 21"/>
          <p:cNvSpPr>
            <a:spLocks noGrp="1" noChangeArrowheads="1"/>
          </p:cNvSpPr>
          <p:nvPr>
            <p:ph idx="1"/>
          </p:nvPr>
        </p:nvSpPr>
        <p:spPr>
          <a:xfrm>
            <a:off x="1187450" y="1628775"/>
            <a:ext cx="7499350" cy="4525963"/>
          </a:xfrm>
        </p:spPr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Eigener Mess PC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Speisung 230 Volt auf DC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Weidezäune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Industrie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pic>
        <p:nvPicPr>
          <p:cNvPr id="44036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500563"/>
            <a:ext cx="41021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7" descr="P11109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1025" y="4508500"/>
            <a:ext cx="13509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6" descr="MUR 108 Loopant auf Netzteil alpha elettronica AL 344 mit Last SDR-14 Scan 30 MH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611438"/>
            <a:ext cx="676751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18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7499350" cy="1066800"/>
          </a:xfrm>
        </p:spPr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Störung durch NT Laptop 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Störung am Messplatz</a:t>
            </a:r>
          </a:p>
        </p:txBody>
      </p:sp>
      <p:sp>
        <p:nvSpPr>
          <p:cNvPr id="46083" name="Rectangle 21"/>
          <p:cNvSpPr>
            <a:spLocks noGrp="1" noChangeArrowheads="1"/>
          </p:cNvSpPr>
          <p:nvPr>
            <p:ph idx="1"/>
          </p:nvPr>
        </p:nvSpPr>
        <p:spPr>
          <a:xfrm>
            <a:off x="1187450" y="1628775"/>
            <a:ext cx="7499350" cy="4525963"/>
          </a:xfrm>
        </p:spPr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Akkubetrieb ist zwingend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Keine Schaltregler!!!!!!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46085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Fading </a:t>
            </a:r>
            <a:br>
              <a:rPr lang="de-CH" smtClean="0">
                <a:latin typeface="Arial" charset="0"/>
                <a:cs typeface="Arial" charset="0"/>
              </a:rPr>
            </a:br>
            <a:endParaRPr lang="de-CH" sz="2800" smtClean="0">
              <a:latin typeface="Arial" charset="0"/>
              <a:cs typeface="Arial" charset="0"/>
            </a:endParaRPr>
          </a:p>
        </p:txBody>
      </p:sp>
      <p:sp>
        <p:nvSpPr>
          <p:cNvPr id="48130" name="Rectangle 21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Signalschwankungen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Aufzeichnungen mit Mittelwert über 10 Messungen wegen Impulsstörungen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Mindestens 1 Minute Aufzeichnungen wegen selektivem Fading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1 Min RX, 1Min Wechsel, 1 Min RX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48132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latin typeface="Arial" charset="0"/>
                <a:cs typeface="Arial" charset="0"/>
              </a:rPr>
              <a:t>Agenda</a:t>
            </a:r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187450" y="1376363"/>
            <a:ext cx="7472363" cy="4786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Antennentypen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Ausbreitungsbedingungen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b="1" dirty="0">
                <a:solidFill>
                  <a:srgbClr val="ED181E"/>
                </a:solidFill>
                <a:cs typeface="+mn-cs"/>
              </a:rPr>
              <a:t>Aufbau des Messplatzes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Eingesetzte Technik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Antennenvergleiche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Erfahrungen</a:t>
            </a:r>
          </a:p>
          <a:p>
            <a:pPr eaLnBrk="0" hangingPunct="0">
              <a:spcAft>
                <a:spcPct val="50000"/>
              </a:spcAft>
              <a:defRPr/>
            </a:pPr>
            <a:endParaRPr lang="de-CH" sz="32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685800" y="5715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2800" b="1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50181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>
                <a:latin typeface="Arial" charset="0"/>
                <a:cs typeface="Arial" charset="0"/>
              </a:rPr>
              <a:t>Ziele</a:t>
            </a:r>
          </a:p>
        </p:txBody>
      </p:sp>
      <p:sp>
        <p:nvSpPr>
          <p:cNvPr id="16386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mtClean="0">
                <a:latin typeface="Arial" charset="0"/>
                <a:cs typeface="Arial" charset="0"/>
              </a:rPr>
              <a:t>Zum Nachdenken anregen</a:t>
            </a:r>
          </a:p>
          <a:p>
            <a:r>
              <a:rPr lang="de-CH" smtClean="0">
                <a:latin typeface="Arial" charset="0"/>
                <a:cs typeface="Arial" charset="0"/>
              </a:rPr>
              <a:t>Aha Erlebnisse schaffen</a:t>
            </a:r>
          </a:p>
          <a:p>
            <a:r>
              <a:rPr lang="de-CH" smtClean="0">
                <a:latin typeface="Arial" charset="0"/>
                <a:cs typeface="Arial" charset="0"/>
              </a:rPr>
              <a:t>Möglichkeiten für eigene Messungen aufzeigen</a:t>
            </a:r>
          </a:p>
          <a:p>
            <a:r>
              <a:rPr lang="de-CH" smtClean="0">
                <a:latin typeface="Arial" charset="0"/>
                <a:cs typeface="Arial" charset="0"/>
              </a:rPr>
              <a:t>Motivieren gemeinsam mit anderen HAM’s Projekte umzusetzen</a:t>
            </a:r>
          </a:p>
          <a:p>
            <a:r>
              <a:rPr lang="de-CH" smtClean="0">
                <a:latin typeface="Arial" charset="0"/>
                <a:cs typeface="Arial" charset="0"/>
              </a:rPr>
              <a:t>In der USKA aktiv sein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388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8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7499350" cy="1066800"/>
          </a:xfrm>
        </p:spPr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Standort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mtClean="0">
                <a:latin typeface="Arial" charset="0"/>
                <a:cs typeface="Arial" charset="0"/>
              </a:rPr>
              <a:t>Beverage Richtung 120/300 Grad</a:t>
            </a:r>
            <a:endParaRPr lang="de-CH" sz="2800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pic>
        <p:nvPicPr>
          <p:cNvPr id="52227" name="Picture 8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971550" y="1557338"/>
            <a:ext cx="7942263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Line 10"/>
          <p:cNvSpPr>
            <a:spLocks noChangeShapeType="1"/>
          </p:cNvSpPr>
          <p:nvPr/>
        </p:nvSpPr>
        <p:spPr bwMode="auto">
          <a:xfrm>
            <a:off x="4572000" y="2708275"/>
            <a:ext cx="1944688" cy="2016125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29" name="Line 11"/>
          <p:cNvSpPr>
            <a:spLocks noChangeShapeType="1"/>
          </p:cNvSpPr>
          <p:nvPr/>
        </p:nvSpPr>
        <p:spPr bwMode="auto">
          <a:xfrm>
            <a:off x="4716463" y="2565400"/>
            <a:ext cx="3671887" cy="381635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30" name="Line 12"/>
          <p:cNvSpPr>
            <a:spLocks noChangeShapeType="1"/>
          </p:cNvSpPr>
          <p:nvPr/>
        </p:nvSpPr>
        <p:spPr bwMode="auto">
          <a:xfrm flipH="1">
            <a:off x="3851275" y="3213100"/>
            <a:ext cx="215900" cy="1295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31" name="Line 14"/>
          <p:cNvSpPr>
            <a:spLocks noChangeShapeType="1"/>
          </p:cNvSpPr>
          <p:nvPr/>
        </p:nvSpPr>
        <p:spPr bwMode="auto">
          <a:xfrm flipH="1">
            <a:off x="4643438" y="2133600"/>
            <a:ext cx="142875" cy="142875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32" name="Line 15"/>
          <p:cNvSpPr>
            <a:spLocks noChangeShapeType="1"/>
          </p:cNvSpPr>
          <p:nvPr/>
        </p:nvSpPr>
        <p:spPr bwMode="auto">
          <a:xfrm flipH="1">
            <a:off x="3995738" y="2997200"/>
            <a:ext cx="142875" cy="142875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33" name="Line 16"/>
          <p:cNvSpPr>
            <a:spLocks noChangeShapeType="1"/>
          </p:cNvSpPr>
          <p:nvPr/>
        </p:nvSpPr>
        <p:spPr bwMode="auto">
          <a:xfrm flipH="1">
            <a:off x="4284663" y="2781300"/>
            <a:ext cx="142875" cy="142875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34" name="Text Box 17"/>
          <p:cNvSpPr txBox="1">
            <a:spLocks noChangeArrowheads="1"/>
          </p:cNvSpPr>
          <p:nvPr/>
        </p:nvSpPr>
        <p:spPr bwMode="auto">
          <a:xfrm rot="2827266">
            <a:off x="5079206" y="4217194"/>
            <a:ext cx="1449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>
                <a:solidFill>
                  <a:srgbClr val="FFCC00"/>
                </a:solidFill>
              </a:rPr>
              <a:t>Beverage 1W</a:t>
            </a:r>
          </a:p>
        </p:txBody>
      </p:sp>
      <p:sp>
        <p:nvSpPr>
          <p:cNvPr id="52235" name="Text Box 18"/>
          <p:cNvSpPr txBox="1">
            <a:spLocks noChangeArrowheads="1"/>
          </p:cNvSpPr>
          <p:nvPr/>
        </p:nvSpPr>
        <p:spPr bwMode="auto">
          <a:xfrm rot="2827266">
            <a:off x="6520656" y="4722019"/>
            <a:ext cx="1449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>
                <a:solidFill>
                  <a:srgbClr val="FFCC00"/>
                </a:solidFill>
              </a:rPr>
              <a:t>Beverage 2W</a:t>
            </a:r>
          </a:p>
        </p:txBody>
      </p:sp>
      <p:sp>
        <p:nvSpPr>
          <p:cNvPr id="52236" name="Text Box 19"/>
          <p:cNvSpPr txBox="1">
            <a:spLocks noChangeArrowheads="1"/>
          </p:cNvSpPr>
          <p:nvPr/>
        </p:nvSpPr>
        <p:spPr bwMode="auto">
          <a:xfrm rot="-4894078">
            <a:off x="2920206" y="3785394"/>
            <a:ext cx="1449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>
                <a:solidFill>
                  <a:srgbClr val="FFCC00"/>
                </a:solidFill>
              </a:rPr>
              <a:t>Messantenne</a:t>
            </a:r>
          </a:p>
        </p:txBody>
      </p:sp>
      <p:sp>
        <p:nvSpPr>
          <p:cNvPr id="52237" name="Text Box 20"/>
          <p:cNvSpPr txBox="1">
            <a:spLocks noChangeArrowheads="1"/>
          </p:cNvSpPr>
          <p:nvPr/>
        </p:nvSpPr>
        <p:spPr bwMode="auto">
          <a:xfrm rot="2827266">
            <a:off x="3393281" y="2664619"/>
            <a:ext cx="935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>
                <a:solidFill>
                  <a:srgbClr val="FFCC00"/>
                </a:solidFill>
              </a:rPr>
              <a:t>HE-011</a:t>
            </a:r>
          </a:p>
        </p:txBody>
      </p:sp>
      <p:sp>
        <p:nvSpPr>
          <p:cNvPr id="52238" name="Text Box 21"/>
          <p:cNvSpPr txBox="1">
            <a:spLocks noChangeArrowheads="1"/>
          </p:cNvSpPr>
          <p:nvPr/>
        </p:nvSpPr>
        <p:spPr bwMode="auto">
          <a:xfrm rot="2827266">
            <a:off x="3465512" y="2447926"/>
            <a:ext cx="1222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>
                <a:solidFill>
                  <a:srgbClr val="FFCC00"/>
                </a:solidFill>
              </a:rPr>
              <a:t>MiniWhip</a:t>
            </a:r>
          </a:p>
        </p:txBody>
      </p:sp>
      <p:sp>
        <p:nvSpPr>
          <p:cNvPr id="52239" name="Text Box 22"/>
          <p:cNvSpPr txBox="1">
            <a:spLocks noChangeArrowheads="1"/>
          </p:cNvSpPr>
          <p:nvPr/>
        </p:nvSpPr>
        <p:spPr bwMode="auto">
          <a:xfrm rot="2827266">
            <a:off x="3879850" y="1801813"/>
            <a:ext cx="1222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>
                <a:solidFill>
                  <a:srgbClr val="FFCC00"/>
                </a:solidFill>
              </a:rPr>
              <a:t>ALA-1530</a:t>
            </a:r>
          </a:p>
        </p:txBody>
      </p:sp>
      <p:sp>
        <p:nvSpPr>
          <p:cNvPr id="52240" name="Text Box 19"/>
          <p:cNvSpPr txBox="1">
            <a:spLocks noChangeArrowheads="1"/>
          </p:cNvSpPr>
          <p:nvPr/>
        </p:nvSpPr>
        <p:spPr bwMode="auto">
          <a:xfrm>
            <a:off x="7632700" y="32845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800" b="1">
                <a:solidFill>
                  <a:srgbClr val="33CCFF"/>
                </a:solidFill>
              </a:rPr>
              <a:t>AWAY 120</a:t>
            </a:r>
          </a:p>
        </p:txBody>
      </p:sp>
      <p:sp>
        <p:nvSpPr>
          <p:cNvPr id="52241" name="Text Box 21"/>
          <p:cNvSpPr txBox="1">
            <a:spLocks noChangeArrowheads="1"/>
          </p:cNvSpPr>
          <p:nvPr/>
        </p:nvSpPr>
        <p:spPr bwMode="auto">
          <a:xfrm>
            <a:off x="4716463" y="1484313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 b="1">
                <a:solidFill>
                  <a:srgbClr val="33CCFF"/>
                </a:solidFill>
              </a:rPr>
              <a:t>TO 300</a:t>
            </a:r>
          </a:p>
        </p:txBody>
      </p:sp>
      <p:sp>
        <p:nvSpPr>
          <p:cNvPr id="52242" name="AutoShape 22"/>
          <p:cNvSpPr>
            <a:spLocks noChangeArrowheads="1"/>
          </p:cNvSpPr>
          <p:nvPr/>
        </p:nvSpPr>
        <p:spPr bwMode="auto">
          <a:xfrm rot="8043506">
            <a:off x="7583488" y="3154362"/>
            <a:ext cx="604838" cy="15859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206 w 21600"/>
              <a:gd name="T13" fmla="*/ 6206 h 21600"/>
              <a:gd name="T14" fmla="*/ 15394 w 21600"/>
              <a:gd name="T15" fmla="*/ 153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811" y="21600"/>
                </a:lnTo>
                <a:lnTo>
                  <a:pt x="1278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43" name="AutoShape 23"/>
          <p:cNvSpPr>
            <a:spLocks noChangeArrowheads="1"/>
          </p:cNvSpPr>
          <p:nvPr/>
        </p:nvSpPr>
        <p:spPr bwMode="auto">
          <a:xfrm rot="-2708272">
            <a:off x="5999163" y="1643062"/>
            <a:ext cx="604838" cy="15859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206 w 21600"/>
              <a:gd name="T13" fmla="*/ 6206 h 21600"/>
              <a:gd name="T14" fmla="*/ 15394 w 21600"/>
              <a:gd name="T15" fmla="*/ 153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811" y="21600"/>
                </a:lnTo>
                <a:lnTo>
                  <a:pt x="1278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44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Messplatz</a:t>
            </a:r>
            <a:br>
              <a:rPr lang="de-CH" smtClean="0">
                <a:latin typeface="Arial" charset="0"/>
                <a:cs typeface="Arial" charset="0"/>
              </a:rPr>
            </a:br>
            <a:endParaRPr lang="de-CH" sz="2800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54275" name="Picture 5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908050"/>
            <a:ext cx="7440612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260350"/>
            <a:ext cx="7499350" cy="1066800"/>
          </a:xfrm>
        </p:spPr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Messplatz - ok</a:t>
            </a:r>
            <a:endParaRPr lang="de-CH" sz="2800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56323" name="Picture 6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223963"/>
            <a:ext cx="5800725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260350"/>
            <a:ext cx="7499350" cy="1066800"/>
          </a:xfrm>
        </p:spPr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Messplatz - nicht ok</a:t>
            </a:r>
            <a:br>
              <a:rPr lang="de-CH" smtClean="0">
                <a:latin typeface="Arial" charset="0"/>
                <a:cs typeface="Arial" charset="0"/>
              </a:rPr>
            </a:br>
            <a:endParaRPr lang="de-CH" sz="2800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58371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971800"/>
            <a:ext cx="74136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21"/>
          <p:cNvSpPr>
            <a:spLocks noChangeArrowheads="1"/>
          </p:cNvSpPr>
          <p:nvPr/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de-CH" sz="2600"/>
              <a:t>Ethernet Kabel vom RX zum Rechner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de-CH" sz="260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de-CH" sz="2600"/>
          </a:p>
        </p:txBody>
      </p:sp>
      <p:sp>
        <p:nvSpPr>
          <p:cNvPr id="58373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Mantelwellensperre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beim Speisepunkt der Antenne</a:t>
            </a:r>
          </a:p>
        </p:txBody>
      </p:sp>
      <p:sp>
        <p:nvSpPr>
          <p:cNvPr id="60418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Jede Antenne wurde mit einer MWS am Speisepunkt ausgerüstet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Beim Empfänger muss ebenfalls eine MWS installiert sein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Abblocken von unerwünschten Abstrahlungen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pic>
        <p:nvPicPr>
          <p:cNvPr id="60420" name="Picture 2" descr="Bildergebnis für mantelwellensperr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933825"/>
            <a:ext cx="77057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Bildergebnis für mantelwellensperr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933825"/>
            <a:ext cx="77057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Mantelwellensperre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Für Mantelwellensperren nach W2DU</a:t>
            </a:r>
          </a:p>
        </p:txBody>
      </p:sp>
      <p:sp>
        <p:nvSpPr>
          <p:cNvPr id="62467" name="Rectangle 21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FB77-1024 (12mm Innendurchmesser, es werden 12 Stück benötigt) für KW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FB73-2401 (5mm Innendurchmesser, es werden 50 Stück benötigt) für KW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FB43-2401 (5mm Innendurchmesser, es werden 50 Stück benötigt) für über 30 MHz 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62468" name="Rectangle 45"/>
          <p:cNvSpPr txBox="1">
            <a:spLocks noGrp="1" noChangeArrowheads="1"/>
          </p:cNvSpPr>
          <p:nvPr/>
        </p:nvSpPr>
        <p:spPr bwMode="auto">
          <a:xfrm>
            <a:off x="395288" y="6523038"/>
            <a:ext cx="41576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endParaRPr lang="de-DE" sz="900">
              <a:solidFill>
                <a:srgbClr val="FF0000"/>
              </a:solidFill>
            </a:endParaRPr>
          </a:p>
        </p:txBody>
      </p:sp>
      <p:sp>
        <p:nvSpPr>
          <p:cNvPr id="62469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latin typeface="Arial" charset="0"/>
                <a:cs typeface="Arial" charset="0"/>
              </a:rPr>
              <a:t>Agenda</a:t>
            </a:r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187450" y="1376363"/>
            <a:ext cx="7472363" cy="4786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Antennentypen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Ausbreitungsbedingungen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Aufbau des Messplatzes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b="1" dirty="0">
                <a:solidFill>
                  <a:srgbClr val="ED181E"/>
                </a:solidFill>
                <a:cs typeface="+mn-cs"/>
              </a:rPr>
              <a:t>Eingesetzte Technik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Antennenvergleiche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Erfahrungen</a:t>
            </a:r>
          </a:p>
          <a:p>
            <a:pPr eaLnBrk="0" hangingPunct="0">
              <a:spcAft>
                <a:spcPct val="50000"/>
              </a:spcAft>
              <a:defRPr/>
            </a:pPr>
            <a:endParaRPr lang="de-CH" sz="32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685800" y="5715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2800" b="1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64517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Bildergebnis für netsdr rfspac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221163"/>
            <a:ext cx="75438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SDR Empfänger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NetSDR von RF Space</a:t>
            </a:r>
          </a:p>
        </p:txBody>
      </p:sp>
      <p:sp>
        <p:nvSpPr>
          <p:cNvPr id="66563" name="Rectangle 21"/>
          <p:cNvSpPr>
            <a:spLocks noGrp="1" noChangeArrowheads="1"/>
          </p:cNvSpPr>
          <p:nvPr>
            <p:ph idx="4294967295"/>
          </p:nvPr>
        </p:nvSpPr>
        <p:spPr>
          <a:xfrm>
            <a:off x="1187450" y="1628775"/>
            <a:ext cx="7499350" cy="4525963"/>
          </a:xfrm>
        </p:spPr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80 MHz/16 bit SDR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Sehr gutes Produkt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Externer Abschwächer nötig bei hohen Antennensignalen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0-30 MHz Aufzeichnung mit 1.22 kHz Auflösung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66565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Spectravue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Software</a:t>
            </a:r>
          </a:p>
        </p:txBody>
      </p:sp>
      <p:sp>
        <p:nvSpPr>
          <p:cNvPr id="70658" name="Rectangle 21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Universell einsetzbare SW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Mit NetSDR sind 30 MHz Aufzeichnungen möglich, Auflösung 1.22 kHz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Speicherung von wav und Excel Files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70660" name="AutoShape 2" descr="Bildergebnis für spectravu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de-DE"/>
          </a:p>
        </p:txBody>
      </p:sp>
      <p:sp>
        <p:nvSpPr>
          <p:cNvPr id="70661" name="AutoShape 4" descr="Bildergebnis für spectravue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de-DE"/>
          </a:p>
        </p:txBody>
      </p:sp>
      <p:pic>
        <p:nvPicPr>
          <p:cNvPr id="70662" name="Picture 6" descr="Bildergebnis für spectravu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3429000"/>
            <a:ext cx="4402137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Auswertung von wav Files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mit Mathlab</a:t>
            </a:r>
          </a:p>
        </p:txBody>
      </p:sp>
      <p:sp>
        <p:nvSpPr>
          <p:cNvPr id="76802" name="Rectangle 21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Kleines Tool zur Analyse von wav Files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Ermöglicht die Darstellung jedes einzelnen Signals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Mehrere Dateien können gleichzeitig übereinander gelegt werden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Abspeicherung als PDF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76804" name="Picture 2" descr="http://soundfile.sapp.org/doc/WaveFormat/wave-byte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3650" y="3860800"/>
            <a:ext cx="367506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latin typeface="Arial" charset="0"/>
                <a:cs typeface="Arial" charset="0"/>
              </a:rPr>
              <a:t>Agenda</a:t>
            </a:r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187450" y="1376363"/>
            <a:ext cx="7472363" cy="4786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b="1" dirty="0">
                <a:solidFill>
                  <a:srgbClr val="ED181E"/>
                </a:solidFill>
                <a:cs typeface="+mn-cs"/>
              </a:rPr>
              <a:t>Antennentypen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Ausbreitungsbedingungen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Aufbau des Messplatzes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Eingesetzte Technik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Antennenvergleiche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Erfahrungen</a:t>
            </a:r>
          </a:p>
          <a:p>
            <a:pPr eaLnBrk="0" hangingPunct="0">
              <a:spcAft>
                <a:spcPct val="50000"/>
              </a:spcAft>
              <a:defRPr/>
            </a:pPr>
            <a:endParaRPr lang="de-CH" sz="32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5800" y="5715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2800" b="1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17413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Auswertung von xls Files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von Perseus oder Spectravue</a:t>
            </a:r>
          </a:p>
        </p:txBody>
      </p:sp>
      <p:sp>
        <p:nvSpPr>
          <p:cNvPr id="78850" name="Rectangle 21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Einfache Darstellung der Signalpegel und Frequenzen oder Signalpegel und Zeit auf einer bestimmten Frequenz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24 Std Monitoring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Import von csv Files als TXT!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Hohe Flexibilität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Spektrumsanzeige als Wasserfall zur Kontrolle 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78852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Auswertung xls File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Excel</a:t>
            </a:r>
          </a:p>
        </p:txBody>
      </p:sp>
      <p:sp>
        <p:nvSpPr>
          <p:cNvPr id="80898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Kkkk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Lllll</a:t>
            </a:r>
          </a:p>
          <a:p>
            <a:pPr lvl="1" eaLnBrk="1" hangingPunct="1"/>
            <a:r>
              <a:rPr lang="de-CH" smtClean="0">
                <a:latin typeface="Arial" charset="0"/>
                <a:cs typeface="Arial" charset="0"/>
              </a:rPr>
              <a:t>Gggggg</a:t>
            </a:r>
          </a:p>
          <a:p>
            <a:pPr lvl="1" eaLnBrk="1" hangingPunct="1"/>
            <a:r>
              <a:rPr lang="de-CH" smtClean="0">
                <a:latin typeface="Arial" charset="0"/>
                <a:cs typeface="Arial" charset="0"/>
              </a:rPr>
              <a:t>Hhhhhh</a:t>
            </a:r>
          </a:p>
          <a:p>
            <a:pPr lvl="2" eaLnBrk="1" hangingPunct="1"/>
            <a:r>
              <a:rPr lang="de-CH" smtClean="0">
                <a:solidFill>
                  <a:srgbClr val="B2B2B2"/>
                </a:solidFill>
                <a:latin typeface="Arial" charset="0"/>
                <a:cs typeface="Arial" charset="0"/>
              </a:rPr>
              <a:t>Ffffffffff</a:t>
            </a:r>
          </a:p>
          <a:p>
            <a:pPr lvl="2" eaLnBrk="1" hangingPunct="1"/>
            <a:r>
              <a:rPr lang="de-CH" smtClean="0">
                <a:solidFill>
                  <a:srgbClr val="B2B2B2"/>
                </a:solidFill>
                <a:latin typeface="Arial" charset="0"/>
                <a:cs typeface="Arial" charset="0"/>
              </a:rPr>
              <a:t>Fffffffffff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Sssssss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Sssssss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pic>
        <p:nvPicPr>
          <p:cNvPr id="8090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488" y="1409700"/>
            <a:ext cx="74390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Auswertung von S-MeterLite</a:t>
            </a:r>
            <a:endParaRPr lang="de-CH" sz="2800" smtClean="0">
              <a:latin typeface="Arial" charset="0"/>
              <a:cs typeface="Arial" charset="0"/>
            </a:endParaRPr>
          </a:p>
        </p:txBody>
      </p:sp>
      <p:sp>
        <p:nvSpPr>
          <p:cNvPr id="82946" name="Rectangle 21"/>
          <p:cNvSpPr>
            <a:spLocks noGrp="1" noChangeArrowheads="1"/>
          </p:cNvSpPr>
          <p:nvPr>
            <p:ph idx="4294967295"/>
          </p:nvPr>
        </p:nvSpPr>
        <p:spPr>
          <a:xfrm>
            <a:off x="1187450" y="1628775"/>
            <a:ext cx="7499350" cy="4525963"/>
          </a:xfrm>
        </p:spPr>
        <p:txBody>
          <a:bodyPr/>
          <a:lstStyle/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8294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003300"/>
            <a:ext cx="65532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260350"/>
            <a:ext cx="7499350" cy="1066800"/>
          </a:xfrm>
        </p:spPr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Auswertung von S-MeterLite</a:t>
            </a:r>
            <a:endParaRPr lang="de-CH" sz="2800" smtClean="0">
              <a:latin typeface="Arial" charset="0"/>
              <a:cs typeface="Arial" charset="0"/>
            </a:endParaRPr>
          </a:p>
        </p:txBody>
      </p:sp>
      <p:sp>
        <p:nvSpPr>
          <p:cNvPr id="84994" name="Rectangle 21"/>
          <p:cNvSpPr>
            <a:spLocks noGrp="1" noChangeArrowheads="1"/>
          </p:cNvSpPr>
          <p:nvPr>
            <p:ph idx="4294967295"/>
          </p:nvPr>
        </p:nvSpPr>
        <p:spPr>
          <a:xfrm>
            <a:off x="1187450" y="1628775"/>
            <a:ext cx="7499350" cy="4525963"/>
          </a:xfrm>
        </p:spPr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Abspeicherung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849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349500"/>
            <a:ext cx="6408737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Perseus 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Markersignale</a:t>
            </a:r>
          </a:p>
        </p:txBody>
      </p:sp>
      <p:sp>
        <p:nvSpPr>
          <p:cNvPr id="87042" name="Rectangle 21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Kkkk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87044" name="Picture 6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649413"/>
            <a:ext cx="7705725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Perseus 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Markersignale</a:t>
            </a:r>
          </a:p>
        </p:txBody>
      </p:sp>
      <p:sp>
        <p:nvSpPr>
          <p:cNvPr id="89090" name="Rectangle 21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Auswertung mit Excel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Import als TXT nicht CSV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8909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997200"/>
            <a:ext cx="8229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Perseus </a:t>
            </a:r>
            <a:br>
              <a:rPr lang="de-CH" smtClean="0">
                <a:latin typeface="Arial" charset="0"/>
                <a:cs typeface="Arial" charset="0"/>
              </a:rPr>
            </a:br>
            <a:endParaRPr lang="de-CH" sz="2800" smtClean="0">
              <a:latin typeface="Arial" charset="0"/>
              <a:cs typeface="Arial" charset="0"/>
            </a:endParaRPr>
          </a:p>
        </p:txBody>
      </p:sp>
      <p:sp>
        <p:nvSpPr>
          <p:cNvPr id="91138" name="Rectangle 21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de-CH" smtClean="0">
                <a:latin typeface="Arial" charset="0"/>
                <a:cs typeface="Arial" charset="0"/>
              </a:rPr>
              <a:t>Auswertung von zwei Antennen auf zwei verschiedenen Frequenzen</a:t>
            </a: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91140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/>
        </p:nvGraphicFramePr>
        <p:xfrm>
          <a:off x="1187624" y="2492896"/>
          <a:ext cx="748883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z="2800" smtClean="0">
                <a:latin typeface="Arial" charset="0"/>
                <a:cs typeface="Arial" charset="0"/>
              </a:rPr>
              <a:t>HDSDR</a:t>
            </a:r>
            <a:r>
              <a:rPr lang="de-CH" smtClean="0">
                <a:latin typeface="Arial" charset="0"/>
                <a:cs typeface="Arial" charset="0"/>
              </a:rPr>
              <a:t> 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wav File für Perseus</a:t>
            </a:r>
          </a:p>
        </p:txBody>
      </p:sp>
      <p:sp>
        <p:nvSpPr>
          <p:cNvPr id="93186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pic>
        <p:nvPicPr>
          <p:cNvPr id="93188" name="Picture 7" descr="Bildergebnis für hdsd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412875"/>
            <a:ext cx="67310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latin typeface="Arial" charset="0"/>
                <a:cs typeface="Arial" charset="0"/>
              </a:rPr>
              <a:t>Agenda</a:t>
            </a:r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187450" y="1376363"/>
            <a:ext cx="7472363" cy="4786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Antennentypen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Ausbreitungsbedingungen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Aufbau des Messplatzes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Eingesetzte Technik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b="1" dirty="0">
                <a:solidFill>
                  <a:srgbClr val="ED181E"/>
                </a:solidFill>
                <a:cs typeface="+mn-cs"/>
              </a:rPr>
              <a:t>Antennenvergleiche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Erfahrungen</a:t>
            </a:r>
          </a:p>
          <a:p>
            <a:pPr eaLnBrk="0" hangingPunct="0">
              <a:spcAft>
                <a:spcPct val="50000"/>
              </a:spcAft>
              <a:defRPr/>
            </a:pPr>
            <a:endParaRPr lang="de-CH" sz="32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685800" y="5715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2800" b="1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95237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6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Single Wire Beverage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SWR</a:t>
            </a: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graphicFrame>
        <p:nvGraphicFramePr>
          <p:cNvPr id="75795" name="Object 19"/>
          <p:cNvGraphicFramePr>
            <a:graphicFrameLocks noChangeAspect="1"/>
          </p:cNvGraphicFramePr>
          <p:nvPr/>
        </p:nvGraphicFramePr>
        <p:xfrm>
          <a:off x="1547813" y="1196975"/>
          <a:ext cx="7197725" cy="5086350"/>
        </p:xfrm>
        <a:graphic>
          <a:graphicData uri="http://schemas.openxmlformats.org/presentationml/2006/ole">
            <p:oleObj spid="_x0000_s75795" name="Acrobat Document" r:id="rId4" imgW="8028720" imgH="5671080" progId="AcroExch.Document.7">
              <p:embed/>
            </p:oleObj>
          </a:graphicData>
        </a:graphic>
      </p:graphicFrame>
      <p:sp>
        <p:nvSpPr>
          <p:cNvPr id="75798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Beverage Antennen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Empfangsantenne für 160/80/40m, Az 120</a:t>
            </a:r>
          </a:p>
        </p:txBody>
      </p:sp>
      <p:sp>
        <p:nvSpPr>
          <p:cNvPr id="19458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Single Wire 88m mit 2x2 Radials à 10m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2 Wire 120m mit 2x2 Radials à 10m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pic>
        <p:nvPicPr>
          <p:cNvPr id="19460" name="Picture 2" descr="D:\00_sofort\13_Vortrag_Prig\Beverage_Input\DSC_20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708275"/>
            <a:ext cx="7153275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779713"/>
            <a:ext cx="396081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04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Beverage AWAY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SWR</a:t>
            </a: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graphicFrame>
        <p:nvGraphicFramePr>
          <p:cNvPr id="195603" name="Object 19"/>
          <p:cNvGraphicFramePr>
            <a:graphicFrameLocks noChangeAspect="1"/>
          </p:cNvGraphicFramePr>
          <p:nvPr/>
        </p:nvGraphicFramePr>
        <p:xfrm>
          <a:off x="1546225" y="1196975"/>
          <a:ext cx="7197725" cy="5086350"/>
        </p:xfrm>
        <a:graphic>
          <a:graphicData uri="http://schemas.openxmlformats.org/presentationml/2006/ole">
            <p:oleObj spid="_x0000_s195603" name="Acrobat Document" r:id="rId4" imgW="8028720" imgH="5671080" progId="AcroExch.Document.7">
              <p:embed/>
            </p:oleObj>
          </a:graphicData>
        </a:graphic>
      </p:graphicFrame>
      <p:sp>
        <p:nvSpPr>
          <p:cNvPr id="195606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56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Beverage TO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SWR</a:t>
            </a: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graphicFrame>
        <p:nvGraphicFramePr>
          <p:cNvPr id="193555" name="Object 19"/>
          <p:cNvGraphicFramePr>
            <a:graphicFrameLocks noChangeAspect="1"/>
          </p:cNvGraphicFramePr>
          <p:nvPr/>
        </p:nvGraphicFramePr>
        <p:xfrm>
          <a:off x="1546225" y="1196975"/>
          <a:ext cx="7197725" cy="5086350"/>
        </p:xfrm>
        <a:graphic>
          <a:graphicData uri="http://schemas.openxmlformats.org/presentationml/2006/ole">
            <p:oleObj spid="_x0000_s193555" name="Acrobat Document" r:id="rId4" imgW="8028720" imgH="5671080" progId="AcroExch.Document.7">
              <p:embed/>
            </p:oleObj>
          </a:graphicData>
        </a:graphic>
      </p:graphicFrame>
      <p:sp>
        <p:nvSpPr>
          <p:cNvPr id="193558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52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Messantenne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SWR</a:t>
            </a: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graphicFrame>
        <p:nvGraphicFramePr>
          <p:cNvPr id="197651" name="Object 19"/>
          <p:cNvGraphicFramePr>
            <a:graphicFrameLocks noChangeAspect="1"/>
          </p:cNvGraphicFramePr>
          <p:nvPr/>
        </p:nvGraphicFramePr>
        <p:xfrm>
          <a:off x="1546225" y="1196975"/>
          <a:ext cx="7197725" cy="5086350"/>
        </p:xfrm>
        <a:graphic>
          <a:graphicData uri="http://schemas.openxmlformats.org/presentationml/2006/ole">
            <p:oleObj spid="_x0000_s197651" name="Acrobat Document" r:id="rId4" imgW="8028720" imgH="5671080" progId="AcroExch.Document.7">
              <p:embed/>
            </p:oleObj>
          </a:graphicData>
        </a:graphic>
      </p:graphicFrame>
      <p:sp>
        <p:nvSpPr>
          <p:cNvPr id="197654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00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LDA-240 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SWR</a:t>
            </a: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graphicFrame>
        <p:nvGraphicFramePr>
          <p:cNvPr id="199699" name="Object 19"/>
          <p:cNvGraphicFramePr>
            <a:graphicFrameLocks noChangeAspect="1"/>
          </p:cNvGraphicFramePr>
          <p:nvPr/>
        </p:nvGraphicFramePr>
        <p:xfrm>
          <a:off x="1546225" y="1196975"/>
          <a:ext cx="7197725" cy="5086350"/>
        </p:xfrm>
        <a:graphic>
          <a:graphicData uri="http://schemas.openxmlformats.org/presentationml/2006/ole">
            <p:oleObj spid="_x0000_s199699" name="Acrobat Document" r:id="rId4" imgW="8028720" imgH="5671080" progId="AcroExch.Document.7">
              <p:embed/>
            </p:oleObj>
          </a:graphicData>
        </a:graphic>
      </p:graphicFrame>
      <p:sp>
        <p:nvSpPr>
          <p:cNvPr id="199702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260350"/>
            <a:ext cx="7499350" cy="1066800"/>
          </a:xfrm>
        </p:spPr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Beverage 1W  -- ALA-1530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Spectravue</a:t>
            </a:r>
          </a:p>
        </p:txBody>
      </p:sp>
      <p:sp>
        <p:nvSpPr>
          <p:cNvPr id="203778" name="Rectangle 21"/>
          <p:cNvSpPr>
            <a:spLocks noGrp="1" noChangeArrowheads="1"/>
          </p:cNvSpPr>
          <p:nvPr>
            <p:ph idx="4294967295"/>
          </p:nvPr>
        </p:nvSpPr>
        <p:spPr>
          <a:xfrm>
            <a:off x="1187450" y="1628775"/>
            <a:ext cx="7499350" cy="4525963"/>
          </a:xfrm>
        </p:spPr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Oberhalb von -75 -- ALA-1530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Unterhalb von -75 --  Beverage 1W</a:t>
            </a: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20378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205038"/>
            <a:ext cx="86915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81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Beverage ALA-1530</a:t>
            </a:r>
            <a:r>
              <a:rPr lang="de-CH" sz="3600" smtClean="0">
                <a:latin typeface="Arial" charset="0"/>
                <a:cs typeface="Arial" charset="0"/>
              </a:rPr>
              <a:t/>
            </a:r>
            <a:br>
              <a:rPr lang="de-CH" sz="3600" smtClean="0">
                <a:latin typeface="Arial" charset="0"/>
                <a:cs typeface="Arial" charset="0"/>
              </a:rPr>
            </a:br>
            <a:r>
              <a:rPr lang="de-CH" smtClean="0">
                <a:latin typeface="Arial" charset="0"/>
                <a:cs typeface="Arial" charset="0"/>
              </a:rPr>
              <a:t>Spectravue</a:t>
            </a:r>
          </a:p>
        </p:txBody>
      </p:sp>
      <p:sp>
        <p:nvSpPr>
          <p:cNvPr id="205826" name="Rectangle 21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Drehung der Antenne um 90 Grad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205828" name="Picture 6" descr="Spiez_SDR-GND_Loop_90deg_wechsel_0deg_0-30MH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079625"/>
            <a:ext cx="7775575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29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0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Beverage AWAY 120 Grad 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mtClean="0">
                <a:latin typeface="Arial" charset="0"/>
                <a:cs typeface="Arial" charset="0"/>
              </a:rPr>
              <a:t>Beverage 1W und MA</a:t>
            </a:r>
          </a:p>
        </p:txBody>
      </p:sp>
      <p:sp>
        <p:nvSpPr>
          <p:cNvPr id="81941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graphicFrame>
        <p:nvGraphicFramePr>
          <p:cNvPr id="81939" name="Object 19"/>
          <p:cNvGraphicFramePr>
            <a:graphicFrameLocks noChangeAspect="1"/>
          </p:cNvGraphicFramePr>
          <p:nvPr/>
        </p:nvGraphicFramePr>
        <p:xfrm>
          <a:off x="179388" y="1798638"/>
          <a:ext cx="8637587" cy="4297362"/>
        </p:xfrm>
        <a:graphic>
          <a:graphicData uri="http://schemas.openxmlformats.org/presentationml/2006/ole">
            <p:oleObj spid="_x0000_s81939" name="Acrobat Document" r:id="rId4" imgW="12205440" imgH="6071400" progId="AcroExch.Document.7">
              <p:embed/>
            </p:oleObj>
          </a:graphicData>
        </a:graphic>
      </p:graphicFrame>
      <p:sp>
        <p:nvSpPr>
          <p:cNvPr id="81943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92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Beverage AWAY 120 Grad 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mtClean="0">
                <a:latin typeface="Arial" charset="0"/>
                <a:cs typeface="Arial" charset="0"/>
              </a:rPr>
              <a:t>Beverage 1W und MA - SNR</a:t>
            </a:r>
          </a:p>
        </p:txBody>
      </p:sp>
      <p:sp>
        <p:nvSpPr>
          <p:cNvPr id="79893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graphicFrame>
        <p:nvGraphicFramePr>
          <p:cNvPr id="79891" name="Object 19"/>
          <p:cNvGraphicFramePr>
            <a:graphicFrameLocks noChangeAspect="1"/>
          </p:cNvGraphicFramePr>
          <p:nvPr/>
        </p:nvGraphicFramePr>
        <p:xfrm>
          <a:off x="179388" y="1798638"/>
          <a:ext cx="8637587" cy="4298950"/>
        </p:xfrm>
        <a:graphic>
          <a:graphicData uri="http://schemas.openxmlformats.org/presentationml/2006/ole">
            <p:oleObj spid="_x0000_s79891" name="Acrobat Document" r:id="rId4" imgW="12205440" imgH="6071400" progId="AcroExch.Document.7">
              <p:embed/>
            </p:oleObj>
          </a:graphicData>
        </a:graphic>
      </p:graphicFrame>
      <p:sp>
        <p:nvSpPr>
          <p:cNvPr id="79895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4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Beverage TO 300 Grad 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mtClean="0">
                <a:latin typeface="Arial" charset="0"/>
                <a:cs typeface="Arial" charset="0"/>
              </a:rPr>
              <a:t>Beverage 1W und MA</a:t>
            </a:r>
          </a:p>
        </p:txBody>
      </p:sp>
      <p:sp>
        <p:nvSpPr>
          <p:cNvPr id="88085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graphicFrame>
        <p:nvGraphicFramePr>
          <p:cNvPr id="88083" name="Object 19"/>
          <p:cNvGraphicFramePr>
            <a:graphicFrameLocks noChangeAspect="1"/>
          </p:cNvGraphicFramePr>
          <p:nvPr/>
        </p:nvGraphicFramePr>
        <p:xfrm>
          <a:off x="179388" y="1798638"/>
          <a:ext cx="8637587" cy="4297362"/>
        </p:xfrm>
        <a:graphic>
          <a:graphicData uri="http://schemas.openxmlformats.org/presentationml/2006/ole">
            <p:oleObj spid="_x0000_s88083" name="Acrobat Document" r:id="rId4" imgW="12205440" imgH="6071400" progId="AcroExch.Document.7">
              <p:embed/>
            </p:oleObj>
          </a:graphicData>
        </a:graphic>
      </p:graphicFrame>
      <p:sp>
        <p:nvSpPr>
          <p:cNvPr id="88087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36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Beverage TO 300 Grad 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mtClean="0">
                <a:latin typeface="Arial" charset="0"/>
                <a:cs typeface="Arial" charset="0"/>
              </a:rPr>
              <a:t>Beverage 1W und MA - SNR</a:t>
            </a:r>
          </a:p>
        </p:txBody>
      </p:sp>
      <p:sp>
        <p:nvSpPr>
          <p:cNvPr id="86037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graphicFrame>
        <p:nvGraphicFramePr>
          <p:cNvPr id="86035" name="Object 19"/>
          <p:cNvGraphicFramePr>
            <a:graphicFrameLocks noChangeAspect="1"/>
          </p:cNvGraphicFramePr>
          <p:nvPr/>
        </p:nvGraphicFramePr>
        <p:xfrm>
          <a:off x="179388" y="1798638"/>
          <a:ext cx="8637587" cy="4298950"/>
        </p:xfrm>
        <a:graphic>
          <a:graphicData uri="http://schemas.openxmlformats.org/presentationml/2006/ole">
            <p:oleObj spid="_x0000_s86035" name="Acrobat Document" r:id="rId4" imgW="12205440" imgH="6071400" progId="AcroExch.Document.7">
              <p:embed/>
            </p:oleObj>
          </a:graphicData>
        </a:graphic>
      </p:graphicFrame>
      <p:sp>
        <p:nvSpPr>
          <p:cNvPr id="86039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997200"/>
            <a:ext cx="43434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Messantenne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Vergleichsantenne</a:t>
            </a:r>
          </a:p>
        </p:txBody>
      </p:sp>
      <p:sp>
        <p:nvSpPr>
          <p:cNvPr id="21507" name="Rectangle 21"/>
          <p:cNvSpPr>
            <a:spLocks noGrp="1" noChangeArrowheads="1"/>
          </p:cNvSpPr>
          <p:nvPr>
            <p:ph idx="1"/>
          </p:nvPr>
        </p:nvSpPr>
        <p:spPr>
          <a:xfrm>
            <a:off x="1187450" y="1628775"/>
            <a:ext cx="7499350" cy="4525963"/>
          </a:xfrm>
        </p:spPr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Beverage Antenne 40m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In der Mitte auf 8m Höhe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Annähernd Rundumempfang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Vergleichsantenne</a:t>
            </a: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21509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2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Messantenne – HE-011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Spektrumsdarstellung</a:t>
            </a:r>
          </a:p>
        </p:txBody>
      </p:sp>
      <p:sp>
        <p:nvSpPr>
          <p:cNvPr id="90133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graphicFrame>
        <p:nvGraphicFramePr>
          <p:cNvPr id="90131" name="Object 19"/>
          <p:cNvGraphicFramePr>
            <a:graphicFrameLocks noChangeAspect="1"/>
          </p:cNvGraphicFramePr>
          <p:nvPr/>
        </p:nvGraphicFramePr>
        <p:xfrm>
          <a:off x="179388" y="1798638"/>
          <a:ext cx="8637587" cy="4297362"/>
        </p:xfrm>
        <a:graphic>
          <a:graphicData uri="http://schemas.openxmlformats.org/presentationml/2006/ole">
            <p:oleObj spid="_x0000_s90131" name="Acrobat Document" r:id="rId4" imgW="12205440" imgH="6071400" progId="AcroExch.Document.7">
              <p:embed/>
            </p:oleObj>
          </a:graphicData>
        </a:graphic>
      </p:graphicFrame>
      <p:sp>
        <p:nvSpPr>
          <p:cNvPr id="90135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0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Messantenne – ALA-1530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Spektrumsdarstellung</a:t>
            </a:r>
          </a:p>
        </p:txBody>
      </p:sp>
      <p:sp>
        <p:nvSpPr>
          <p:cNvPr id="92181" name="Rectangle 21"/>
          <p:cNvSpPr>
            <a:spLocks noGrp="1" noChangeArrowheads="1"/>
          </p:cNvSpPr>
          <p:nvPr>
            <p:ph idx="1"/>
          </p:nvPr>
        </p:nvSpPr>
        <p:spPr>
          <a:xfrm>
            <a:off x="1187450" y="1628775"/>
            <a:ext cx="7499350" cy="4525963"/>
          </a:xfrm>
        </p:spPr>
        <p:txBody>
          <a:bodyPr/>
          <a:lstStyle/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graphicFrame>
        <p:nvGraphicFramePr>
          <p:cNvPr id="92179" name="Object 19"/>
          <p:cNvGraphicFramePr>
            <a:graphicFrameLocks noChangeAspect="1"/>
          </p:cNvGraphicFramePr>
          <p:nvPr/>
        </p:nvGraphicFramePr>
        <p:xfrm>
          <a:off x="179388" y="1798638"/>
          <a:ext cx="8637587" cy="4298950"/>
        </p:xfrm>
        <a:graphic>
          <a:graphicData uri="http://schemas.openxmlformats.org/presentationml/2006/ole">
            <p:oleObj spid="_x0000_s92179" name="Acrobat Document" r:id="rId4" imgW="12205440" imgH="6071400" progId="AcroExch.Document.7">
              <p:embed/>
            </p:oleObj>
          </a:graphicData>
        </a:graphic>
      </p:graphicFrame>
      <p:sp>
        <p:nvSpPr>
          <p:cNvPr id="92183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28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Messantenne – ALA-1530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Spektrumsdarstellung 90 Grad</a:t>
            </a:r>
          </a:p>
        </p:txBody>
      </p:sp>
      <p:sp>
        <p:nvSpPr>
          <p:cNvPr id="94229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graphicFrame>
        <p:nvGraphicFramePr>
          <p:cNvPr id="94227" name="Object 19"/>
          <p:cNvGraphicFramePr>
            <a:graphicFrameLocks noChangeAspect="1"/>
          </p:cNvGraphicFramePr>
          <p:nvPr/>
        </p:nvGraphicFramePr>
        <p:xfrm>
          <a:off x="179388" y="1798638"/>
          <a:ext cx="8637587" cy="4297362"/>
        </p:xfrm>
        <a:graphic>
          <a:graphicData uri="http://schemas.openxmlformats.org/presentationml/2006/ole">
            <p:oleObj spid="_x0000_s94227" name="Acrobat Document" r:id="rId4" imgW="12205440" imgH="6071400" progId="AcroExch.Document.7">
              <p:embed/>
            </p:oleObj>
          </a:graphicData>
        </a:graphic>
      </p:graphicFrame>
      <p:sp>
        <p:nvSpPr>
          <p:cNvPr id="94231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6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Messantenne – Mini Whip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Spektrumsdarstellung</a:t>
            </a:r>
          </a:p>
        </p:txBody>
      </p:sp>
      <p:sp>
        <p:nvSpPr>
          <p:cNvPr id="96277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graphicFrame>
        <p:nvGraphicFramePr>
          <p:cNvPr id="96275" name="Object 19"/>
          <p:cNvGraphicFramePr>
            <a:graphicFrameLocks noChangeAspect="1"/>
          </p:cNvGraphicFramePr>
          <p:nvPr/>
        </p:nvGraphicFramePr>
        <p:xfrm>
          <a:off x="179388" y="1798638"/>
          <a:ext cx="8637587" cy="4297362"/>
        </p:xfrm>
        <a:graphic>
          <a:graphicData uri="http://schemas.openxmlformats.org/presentationml/2006/ole">
            <p:oleObj spid="_x0000_s96275" name="Acrobat Document" r:id="rId4" imgW="12205440" imgH="6071400" progId="AcroExch.Document.7">
              <p:embed/>
            </p:oleObj>
          </a:graphicData>
        </a:graphic>
      </p:graphicFrame>
      <p:sp>
        <p:nvSpPr>
          <p:cNvPr id="96279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24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Messantenne – MiniWhip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Spektrumsdarstellung mit BALUN</a:t>
            </a:r>
          </a:p>
        </p:txBody>
      </p:sp>
      <p:sp>
        <p:nvSpPr>
          <p:cNvPr id="98325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graphicFrame>
        <p:nvGraphicFramePr>
          <p:cNvPr id="98323" name="Object 19"/>
          <p:cNvGraphicFramePr>
            <a:graphicFrameLocks noChangeAspect="1"/>
          </p:cNvGraphicFramePr>
          <p:nvPr/>
        </p:nvGraphicFramePr>
        <p:xfrm>
          <a:off x="179388" y="1798638"/>
          <a:ext cx="8637587" cy="4297362"/>
        </p:xfrm>
        <a:graphic>
          <a:graphicData uri="http://schemas.openxmlformats.org/presentationml/2006/ole">
            <p:oleObj spid="_x0000_s98323" name="Acrobat Document" r:id="rId4" imgW="12205440" imgH="6071400" progId="AcroExch.Document.7">
              <p:embed/>
            </p:oleObj>
          </a:graphicData>
        </a:graphic>
      </p:graphicFrame>
      <p:sp>
        <p:nvSpPr>
          <p:cNvPr id="98327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49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Messantenne – MiniWhip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Spektrumsdarstellung mit BALUN+DCneu</a:t>
            </a:r>
          </a:p>
        </p:txBody>
      </p:sp>
      <p:sp>
        <p:nvSpPr>
          <p:cNvPr id="201750" name="Rectangle 21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graphicFrame>
        <p:nvGraphicFramePr>
          <p:cNvPr id="201748" name="Object 20"/>
          <p:cNvGraphicFramePr>
            <a:graphicFrameLocks noChangeAspect="1"/>
          </p:cNvGraphicFramePr>
          <p:nvPr/>
        </p:nvGraphicFramePr>
        <p:xfrm>
          <a:off x="179388" y="1798638"/>
          <a:ext cx="8637587" cy="4297362"/>
        </p:xfrm>
        <a:graphic>
          <a:graphicData uri="http://schemas.openxmlformats.org/presentationml/2006/ole">
            <p:oleObj spid="_x0000_s201748" name="Acrobat Document" r:id="rId4" imgW="12205440" imgH="6071400" progId="AcroExch.Document.7">
              <p:embed/>
            </p:oleObj>
          </a:graphicData>
        </a:graphic>
      </p:graphicFrame>
      <p:sp>
        <p:nvSpPr>
          <p:cNvPr id="201752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72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Beverage 1 – Messantenne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Spektrumsdarstellung</a:t>
            </a:r>
          </a:p>
        </p:txBody>
      </p:sp>
      <p:sp>
        <p:nvSpPr>
          <p:cNvPr id="100373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graphicFrame>
        <p:nvGraphicFramePr>
          <p:cNvPr id="100371" name="Object 19"/>
          <p:cNvGraphicFramePr>
            <a:graphicFrameLocks noChangeAspect="1"/>
          </p:cNvGraphicFramePr>
          <p:nvPr/>
        </p:nvGraphicFramePr>
        <p:xfrm>
          <a:off x="179388" y="1798638"/>
          <a:ext cx="8637587" cy="4297362"/>
        </p:xfrm>
        <a:graphic>
          <a:graphicData uri="http://schemas.openxmlformats.org/presentationml/2006/ole">
            <p:oleObj spid="_x0000_s100371" name="Acrobat Document" r:id="rId4" imgW="12205440" imgH="6071400" progId="AcroExch.Document.7">
              <p:embed/>
            </p:oleObj>
          </a:graphicData>
        </a:graphic>
      </p:graphicFrame>
      <p:sp>
        <p:nvSpPr>
          <p:cNvPr id="100375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0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Beverage 1 – LDA-240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Spektrumsdarstellung</a:t>
            </a:r>
          </a:p>
        </p:txBody>
      </p:sp>
      <p:sp>
        <p:nvSpPr>
          <p:cNvPr id="102421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graphicFrame>
        <p:nvGraphicFramePr>
          <p:cNvPr id="102419" name="Object 19"/>
          <p:cNvGraphicFramePr>
            <a:graphicFrameLocks noChangeAspect="1"/>
          </p:cNvGraphicFramePr>
          <p:nvPr/>
        </p:nvGraphicFramePr>
        <p:xfrm>
          <a:off x="179388" y="1798638"/>
          <a:ext cx="8637587" cy="4298950"/>
        </p:xfrm>
        <a:graphic>
          <a:graphicData uri="http://schemas.openxmlformats.org/presentationml/2006/ole">
            <p:oleObj spid="_x0000_s102419" name="Acrobat Document" r:id="rId4" imgW="12205440" imgH="6071400" progId="AcroExch.Document.7">
              <p:embed/>
            </p:oleObj>
          </a:graphicData>
        </a:graphic>
      </p:graphicFrame>
      <p:sp>
        <p:nvSpPr>
          <p:cNvPr id="102423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latin typeface="Arial" charset="0"/>
                <a:cs typeface="Arial" charset="0"/>
              </a:rPr>
              <a:t>Agenda</a:t>
            </a:r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187450" y="1376363"/>
            <a:ext cx="7472363" cy="4786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Antennentypen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Ausbreitungsbedingungen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Aufbau des Messplatzes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Eingesetzte Technik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dirty="0">
                <a:solidFill>
                  <a:srgbClr val="808080"/>
                </a:solidFill>
                <a:cs typeface="+mn-cs"/>
              </a:rPr>
              <a:t>Antennenvergleiche</a:t>
            </a:r>
          </a:p>
          <a:p>
            <a:pPr marL="360363" indent="-360363" eaLnBrk="0" hangingPunct="0">
              <a:spcAft>
                <a:spcPct val="50000"/>
              </a:spcAft>
              <a:buFontTx/>
              <a:buChar char="•"/>
              <a:defRPr/>
            </a:pPr>
            <a:r>
              <a:rPr lang="de-CH" sz="3200" b="1" dirty="0">
                <a:solidFill>
                  <a:srgbClr val="ED181E"/>
                </a:solidFill>
                <a:cs typeface="+mn-cs"/>
              </a:rPr>
              <a:t>Erfahrungen</a:t>
            </a:r>
          </a:p>
          <a:p>
            <a:pPr eaLnBrk="0" hangingPunct="0">
              <a:spcAft>
                <a:spcPct val="50000"/>
              </a:spcAft>
              <a:defRPr/>
            </a:pPr>
            <a:endParaRPr lang="de-CH" sz="32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685800" y="5715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2800" b="1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249861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Durchführung der Tests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AVOR / Test / NABE</a:t>
            </a:r>
          </a:p>
        </p:txBody>
      </p:sp>
      <p:sp>
        <p:nvSpPr>
          <p:cNvPr id="251906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Definition was will ich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Vorbereitung, Antennenplatz, Material rüsten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Bewilligungen einholen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Test der RX und PC (EMV)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Aufbau und Funktionstest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Test nach Drehbuch – alles notieren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Namensgebung der Dateien und Variablen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Nach jeder Messung Kontrolle der Resultate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Erstellen der Auswertungen/Präsentationen</a:t>
            </a: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251908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LDA-240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Vergleichsantenne</a:t>
            </a: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pic>
        <p:nvPicPr>
          <p:cNvPr id="23555" name="Picture 2" descr="H:\52 Systeme\SE240\01 Frauenfeld_Antennentest\FF LDA Grundaufstellu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268413"/>
            <a:ext cx="658495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Aufwand für Messungen</a:t>
            </a:r>
            <a:br>
              <a:rPr lang="de-CH" smtClean="0">
                <a:latin typeface="Arial" charset="0"/>
                <a:cs typeface="Arial" charset="0"/>
              </a:rPr>
            </a:br>
            <a:endParaRPr lang="de-CH" sz="2800" smtClean="0">
              <a:latin typeface="Arial" charset="0"/>
              <a:cs typeface="Arial" charset="0"/>
            </a:endParaRPr>
          </a:p>
        </p:txBody>
      </p:sp>
      <p:sp>
        <p:nvSpPr>
          <p:cNvPr id="253954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AVOR ca. 10 - 30 Std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Material bereitstellen und testen 10 -15 Std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Antennenbau – 6 Std für 2 Personen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Messungen 4 Std für 3 Personen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Nachbearbeitung 30 - 40 Std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Vortrag zusammenstellen ca. 8 Std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Total 70-90 Std</a:t>
            </a: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253956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Einfluss Mantelwellensperre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Abstrahlung von Störungen</a:t>
            </a:r>
          </a:p>
        </p:txBody>
      </p:sp>
      <p:sp>
        <p:nvSpPr>
          <p:cNvPr id="256002" name="Rectangle 21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Eine Mantelwellensperre beim Speisepunkt der Antenne ist obligatorisch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Eine Mantelwellensperre im Shack verhindert eine Abstrahlung von Störungen über das Koaxkabel 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Verändert eine MWS die Eigenschaft einer Antenne durch eine veränderte Transformation?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56004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Unterschied Einspeisung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Spektrumsvergleiche</a:t>
            </a:r>
          </a:p>
        </p:txBody>
      </p:sp>
      <p:sp>
        <p:nvSpPr>
          <p:cNvPr id="258050" name="Rectangle 21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Original BIAS T von Wellbrook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Homemade für MiniWhip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mtClean="0">
                <a:latin typeface="Arial" charset="0"/>
                <a:cs typeface="Arial" charset="0"/>
              </a:rPr>
              <a:t>Weniger Störungen und kleinere Pegel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Einfluss der Kondensatoren und Induktivitäten ist zu klären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58052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Unterschied Magnet / Elektrische Ant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Spektrumsvergleiche</a:t>
            </a:r>
          </a:p>
        </p:txBody>
      </p:sp>
      <p:sp>
        <p:nvSpPr>
          <p:cNvPr id="260098" name="Rectangle 21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Vergleichsmessungen am selben Standort von einer Magnet RX und einer MiniWhip Antenne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Massiv unterschiedliche Breitbandstörungen erkennbar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60100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Realtime Messungen 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direkte Vergleichsmöglichkeit</a:t>
            </a:r>
          </a:p>
        </p:txBody>
      </p:sp>
      <p:sp>
        <p:nvSpPr>
          <p:cNvPr id="262146" name="Rectangle 21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Ermöglichen exakte Aussagen über die Antenneneigenschaften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Zwei Empfänger im Minimum 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Minimal zwei NF Signale von Empfängern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Verarbeitung mit Soundkarte und Spectravue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62148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Tipps </a:t>
            </a:r>
            <a:br>
              <a:rPr lang="de-CH" smtClean="0">
                <a:latin typeface="Arial" charset="0"/>
                <a:cs typeface="Arial" charset="0"/>
              </a:rPr>
            </a:br>
            <a:endParaRPr lang="de-CH" sz="2800" smtClean="0">
              <a:latin typeface="Arial" charset="0"/>
              <a:cs typeface="Arial" charset="0"/>
            </a:endParaRPr>
          </a:p>
        </p:txBody>
      </p:sp>
      <p:sp>
        <p:nvSpPr>
          <p:cNvPr id="264194" name="Rectangle 21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RS-232 nach USB Interface = Störquelle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Bei SWR Messungen immer Dämpfung des Coaxkabels einberechnen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mtClean="0">
                <a:latin typeface="Arial" charset="0"/>
                <a:cs typeface="Arial" charset="0"/>
              </a:rPr>
              <a:t>Während Jahren eine defekte Antenne nicht erkannt wegen ca. 6dB Dämpfung im Kabel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 txBox="1">
            <a:spLocks noGrp="1" noChangeArrowheads="1"/>
          </p:cNvSpPr>
          <p:nvPr/>
        </p:nvSpPr>
        <p:spPr bwMode="auto">
          <a:xfrm>
            <a:off x="3097213" y="6553200"/>
            <a:ext cx="4157662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>
            <a:lvl1pPr eaLnBrk="1" hangingPunct="1">
              <a:defRPr sz="900"/>
            </a:lvl1pPr>
          </a:lstStyle>
          <a:p>
            <a:pPr algn="ctr">
              <a:defRPr/>
            </a:pPr>
            <a:r>
              <a:rPr lang="de-CH" dirty="0" smtClean="0">
                <a:cs typeface="+mn-cs"/>
              </a:rPr>
              <a:t> </a:t>
            </a:r>
            <a:endParaRPr lang="de-DE" cap="small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64196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Zu klären: </a:t>
            </a:r>
            <a:br>
              <a:rPr lang="de-CH" smtClean="0">
                <a:latin typeface="Arial" charset="0"/>
                <a:cs typeface="Arial" charset="0"/>
              </a:rPr>
            </a:br>
            <a:endParaRPr lang="de-CH" sz="2800" smtClean="0">
              <a:latin typeface="Arial" charset="0"/>
              <a:cs typeface="Arial" charset="0"/>
            </a:endParaRPr>
          </a:p>
        </p:txBody>
      </p:sp>
      <p:sp>
        <p:nvSpPr>
          <p:cNvPr id="266242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Antennenspeisepunkt erden oder die ganze Antenne schwimmend betreiben?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Unterschied Antenne für Empfang und Senden (Nicht Pegel sondern SNR beachten)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266244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ALA-1530 von Wellbrook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Aktivantenne</a:t>
            </a: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25603" name="Rectangle 21"/>
          <p:cNvSpPr txBox="1">
            <a:spLocks noChangeArrowheads="1"/>
          </p:cNvSpPr>
          <p:nvPr/>
        </p:nvSpPr>
        <p:spPr bwMode="auto">
          <a:xfrm>
            <a:off x="5148263" y="1566863"/>
            <a:ext cx="38084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de-CH" sz="2600"/>
              <a:t>Aktive Magnetantenne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de-CH" sz="2600"/>
              <a:t>50kHz -30MHz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de-CH" sz="2600"/>
              <a:t>1m Durchmesser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de-CH" sz="2600"/>
              <a:t>12V DC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de-CH" sz="2600"/>
              <a:t>Aufbauhöhe 5m</a:t>
            </a:r>
          </a:p>
        </p:txBody>
      </p:sp>
      <p:pic>
        <p:nvPicPr>
          <p:cNvPr id="25604" name="Picture 7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341438"/>
            <a:ext cx="289718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Mini Whip Antenne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Sehr kleine Aktivantenne</a:t>
            </a:r>
          </a:p>
        </p:txBody>
      </p:sp>
      <p:sp>
        <p:nvSpPr>
          <p:cNvPr id="27650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Selbstbau Antenne 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Nach PA0RDT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E-Feld Antenne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Aufbauhöhe 1.3m</a:t>
            </a: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pic>
        <p:nvPicPr>
          <p:cNvPr id="27652" name="Picture 2" descr="http://4.bp.blogspot.com/_v0ajoUsa25s/SiL0hBWfM7I/AAAAAAAAAFE/ii4-ukExt1A/s400/pro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3644900"/>
            <a:ext cx="3810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7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5" y="620713"/>
            <a:ext cx="2819400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1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HE-011 Antenne R&amp;S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z="2800" smtClean="0">
                <a:latin typeface="Arial" charset="0"/>
                <a:cs typeface="Arial" charset="0"/>
              </a:rPr>
              <a:t>Vertikale Aktivantenne</a:t>
            </a:r>
          </a:p>
        </p:txBody>
      </p:sp>
      <p:sp>
        <p:nvSpPr>
          <p:cNvPr id="29699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Betagte Aktivantenne 50kHz-30MHz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Sehr verbreitet im </a:t>
            </a:r>
            <a:br>
              <a:rPr lang="de-CH" smtClean="0">
                <a:latin typeface="Arial" charset="0"/>
                <a:cs typeface="Arial" charset="0"/>
              </a:rPr>
            </a:br>
            <a:r>
              <a:rPr lang="de-CH" smtClean="0">
                <a:latin typeface="Arial" charset="0"/>
                <a:cs typeface="Arial" charset="0"/>
              </a:rPr>
              <a:t>kommerziellen Einsatz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Leistung bisher nicht überzeugend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Aufbauhöhe 2m</a:t>
            </a:r>
          </a:p>
          <a:p>
            <a:pPr eaLnBrk="1" hangingPunct="1"/>
            <a:r>
              <a:rPr lang="de-CH" smtClean="0">
                <a:latin typeface="Arial" charset="0"/>
                <a:cs typeface="Arial" charset="0"/>
              </a:rPr>
              <a:t>24V Speisung</a:t>
            </a:r>
          </a:p>
          <a:p>
            <a:pPr eaLnBrk="1" hangingPunct="1"/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de-CH" dirty="0" smtClean="0"/>
              <a:t> 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29701" name="Datumsplatzhalt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Vortrag HB9F 26.04.2017</a:t>
            </a:r>
            <a:endParaRPr lang="de-DE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_FUB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Präsentation_FUB</Template>
  <TotalTime>0</TotalTime>
  <Words>2384</Words>
  <Application>Microsoft Office PowerPoint</Application>
  <PresentationFormat>Bildschirmpräsentation (4:3)</PresentationFormat>
  <Paragraphs>933</Paragraphs>
  <Slides>66</Slides>
  <Notes>65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Entwurfsvorlage</vt:lpstr>
      </vt:variant>
      <vt:variant>
        <vt:i4>10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66</vt:i4>
      </vt:variant>
    </vt:vector>
  </HeadingPairs>
  <TitlesOfParts>
    <vt:vector size="79" baseType="lpstr">
      <vt:lpstr>Arial</vt:lpstr>
      <vt:lpstr>Calibri</vt:lpstr>
      <vt:lpstr>Präsentation_FUB</vt:lpstr>
      <vt:lpstr>Präsentation_FUB</vt:lpstr>
      <vt:lpstr>Präsentation_FUB</vt:lpstr>
      <vt:lpstr>Präsentation_FUB</vt:lpstr>
      <vt:lpstr>Präsentation_FUB</vt:lpstr>
      <vt:lpstr>Präsentation_FUB</vt:lpstr>
      <vt:lpstr>Präsentation_FUB</vt:lpstr>
      <vt:lpstr>Präsentation_FUB</vt:lpstr>
      <vt:lpstr>Präsentation_FUB</vt:lpstr>
      <vt:lpstr>Präsentation_FUB</vt:lpstr>
      <vt:lpstr>Acrobat Document</vt:lpstr>
      <vt:lpstr>Folie 1</vt:lpstr>
      <vt:lpstr>Ziele</vt:lpstr>
      <vt:lpstr>Agenda</vt:lpstr>
      <vt:lpstr>Beverage Antennen Empfangsantenne für 160/80/40m, Az 120</vt:lpstr>
      <vt:lpstr>Messantenne Vergleichsantenne</vt:lpstr>
      <vt:lpstr>LDA-240 Vergleichsantenne</vt:lpstr>
      <vt:lpstr>ALA-1530 von Wellbrook Aktivantenne</vt:lpstr>
      <vt:lpstr>Mini Whip Antenne Sehr kleine Aktivantenne</vt:lpstr>
      <vt:lpstr>HE-011 Antenne R&amp;S Vertikale Aktivantenne</vt:lpstr>
      <vt:lpstr>Agenda</vt:lpstr>
      <vt:lpstr>Einfallswinkel Raumwelle gemäss VOACAP</vt:lpstr>
      <vt:lpstr>Grundrauschen Berechnet nach VOACAP</vt:lpstr>
      <vt:lpstr>Grundrauschen Gemessen auf 80m am 1.4.2017</vt:lpstr>
      <vt:lpstr>Reflektion an der Ionosphäre Instabilität der Signale</vt:lpstr>
      <vt:lpstr>Reflektion an der Ionosphäre Instabilität der Signale</vt:lpstr>
      <vt:lpstr>Lokale Störungen EMV Problematik</vt:lpstr>
      <vt:lpstr>Störung durch NT Laptop  Störung am Messplatz</vt:lpstr>
      <vt:lpstr>Fading  </vt:lpstr>
      <vt:lpstr>Agenda</vt:lpstr>
      <vt:lpstr>Standort Beverage Richtung 120/300 Grad</vt:lpstr>
      <vt:lpstr>Messplatz </vt:lpstr>
      <vt:lpstr>Messplatz - ok</vt:lpstr>
      <vt:lpstr>Messplatz - nicht ok </vt:lpstr>
      <vt:lpstr>Mantelwellensperre beim Speisepunkt der Antenne</vt:lpstr>
      <vt:lpstr>Mantelwellensperre Für Mantelwellensperren nach W2DU</vt:lpstr>
      <vt:lpstr>Agenda</vt:lpstr>
      <vt:lpstr>SDR Empfänger NetSDR von RF Space</vt:lpstr>
      <vt:lpstr>Spectravue Software</vt:lpstr>
      <vt:lpstr>Auswertung von wav Files mit Mathlab</vt:lpstr>
      <vt:lpstr>Auswertung von xls Files von Perseus oder Spectravue</vt:lpstr>
      <vt:lpstr>Auswertung xls File Excel</vt:lpstr>
      <vt:lpstr>Auswertung von S-MeterLite</vt:lpstr>
      <vt:lpstr>Auswertung von S-MeterLite</vt:lpstr>
      <vt:lpstr>Perseus  Markersignale</vt:lpstr>
      <vt:lpstr>Perseus  Markersignale</vt:lpstr>
      <vt:lpstr>Perseus  </vt:lpstr>
      <vt:lpstr>HDSDR  wav File für Perseus</vt:lpstr>
      <vt:lpstr>Agenda</vt:lpstr>
      <vt:lpstr>Single Wire Beverage SWR</vt:lpstr>
      <vt:lpstr>Beverage AWAY SWR</vt:lpstr>
      <vt:lpstr>Beverage TO SWR</vt:lpstr>
      <vt:lpstr>Messantenne SWR</vt:lpstr>
      <vt:lpstr>LDA-240  SWR</vt:lpstr>
      <vt:lpstr>Beverage 1W  -- ALA-1530 Spectravue</vt:lpstr>
      <vt:lpstr>Beverage ALA-1530 Spectravue</vt:lpstr>
      <vt:lpstr>Beverage AWAY 120 Grad  Beverage 1W und MA</vt:lpstr>
      <vt:lpstr>Beverage AWAY 120 Grad  Beverage 1W und MA - SNR</vt:lpstr>
      <vt:lpstr>Beverage TO 300 Grad  Beverage 1W und MA</vt:lpstr>
      <vt:lpstr>Beverage TO 300 Grad  Beverage 1W und MA - SNR</vt:lpstr>
      <vt:lpstr>Messantenne – HE-011 Spektrumsdarstellung</vt:lpstr>
      <vt:lpstr>Messantenne – ALA-1530 Spektrumsdarstellung</vt:lpstr>
      <vt:lpstr>Messantenne – ALA-1530 Spektrumsdarstellung 90 Grad</vt:lpstr>
      <vt:lpstr>Messantenne – Mini Whip Spektrumsdarstellung</vt:lpstr>
      <vt:lpstr>Messantenne – MiniWhip Spektrumsdarstellung mit BALUN</vt:lpstr>
      <vt:lpstr>Messantenne – MiniWhip Spektrumsdarstellung mit BALUN+DCneu</vt:lpstr>
      <vt:lpstr>Beverage 1 – Messantenne Spektrumsdarstellung</vt:lpstr>
      <vt:lpstr>Beverage 1 – LDA-240 Spektrumsdarstellung</vt:lpstr>
      <vt:lpstr>Agenda</vt:lpstr>
      <vt:lpstr>Durchführung der Tests AVOR / Test / NABE</vt:lpstr>
      <vt:lpstr>Aufwand für Messungen </vt:lpstr>
      <vt:lpstr>Einfluss Mantelwellensperre Abstrahlung von Störungen</vt:lpstr>
      <vt:lpstr>Unterschied Einspeisung Spektrumsvergleiche</vt:lpstr>
      <vt:lpstr>Unterschied Magnet / Elektrische Ant Spektrumsvergleiche</vt:lpstr>
      <vt:lpstr>Realtime Messungen  direkte Vergleichsmöglichkeit</vt:lpstr>
      <vt:lpstr>Tipps  </vt:lpstr>
      <vt:lpstr>Zu klären:  </vt:lpstr>
    </vt:vector>
  </TitlesOfParts>
  <Company>EBI BURAUT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Walter Markus FUB</dc:creator>
  <cp:lastModifiedBy>Vroni</cp:lastModifiedBy>
  <cp:revision>66</cp:revision>
  <cp:lastPrinted>2017-03-13T17:41:17Z</cp:lastPrinted>
  <dcterms:created xsi:type="dcterms:W3CDTF">2015-08-20T08:20:57Z</dcterms:created>
  <dcterms:modified xsi:type="dcterms:W3CDTF">2017-04-25T16:02:50Z</dcterms:modified>
</cp:coreProperties>
</file>