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336" r:id="rId4"/>
    <p:sldId id="268" r:id="rId5"/>
    <p:sldId id="271" r:id="rId6"/>
    <p:sldId id="355" r:id="rId7"/>
    <p:sldId id="377" r:id="rId8"/>
    <p:sldId id="357" r:id="rId9"/>
    <p:sldId id="352" r:id="rId10"/>
    <p:sldId id="330" r:id="rId11"/>
    <p:sldId id="342" r:id="rId12"/>
    <p:sldId id="366" r:id="rId13"/>
    <p:sldId id="375" r:id="rId14"/>
    <p:sldId id="343" r:id="rId15"/>
    <p:sldId id="378" r:id="rId16"/>
    <p:sldId id="374" r:id="rId17"/>
    <p:sldId id="310" r:id="rId18"/>
    <p:sldId id="362" r:id="rId19"/>
    <p:sldId id="363" r:id="rId20"/>
    <p:sldId id="326" r:id="rId21"/>
    <p:sldId id="334" r:id="rId22"/>
    <p:sldId id="341" r:id="rId23"/>
    <p:sldId id="372" r:id="rId24"/>
    <p:sldId id="373" r:id="rId25"/>
    <p:sldId id="379" r:id="rId26"/>
    <p:sldId id="365" r:id="rId27"/>
    <p:sldId id="284" r:id="rId28"/>
    <p:sldId id="288" r:id="rId29"/>
    <p:sldId id="287" r:id="rId30"/>
    <p:sldId id="300" r:id="rId31"/>
    <p:sldId id="354" r:id="rId32"/>
    <p:sldId id="376" r:id="rId33"/>
    <p:sldId id="356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D4E5-89FD-4614-855D-73FD78F89F89}" type="datetimeFigureOut">
              <a:rPr lang="de-CH" smtClean="0"/>
              <a:t>19.04.2023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0DB0-7E2A-4B3E-BD20-7791E1F733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66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5803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j-lt"/>
              </a:defRPr>
            </a:lvl1pPr>
          </a:lstStyle>
          <a:p>
            <a:fld id="{F4729642-72C5-441D-AA46-CFD7C1A25BB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feld 6"/>
          <p:cNvSpPr txBox="1"/>
          <p:nvPr userDrawn="1"/>
        </p:nvSpPr>
        <p:spPr>
          <a:xfrm>
            <a:off x="5852" y="95699"/>
            <a:ext cx="723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en Encounters" panose="00000400000000000000" pitchFamily="2" charset="0"/>
              </a:rPr>
              <a:t>USKA-Fortbildung April 2023</a:t>
            </a:r>
            <a:endParaRPr lang="de-CH" sz="14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en Encoun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0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BB4288-3382-40F8-A072-A30BA5ABB037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96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ACE445-4B84-409B-B5DA-10FD29AA03E5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95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E38B6-AA48-43C3-A58E-3E0582E975A4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201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DE2DD-6997-4721-A615-72A8672CA092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4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16F195-5415-4428-BEF2-7DAD18236D40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55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6BB90-FF2E-45FB-AF11-34104F1A384D}" type="datetime1">
              <a:rPr lang="de-CH" smtClean="0"/>
              <a:t>19.04.2023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09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0E75F-23B6-4C57-8EC7-3636FFE2399A}" type="datetime1">
              <a:rPr lang="de-CH" smtClean="0"/>
              <a:t>19.04.2023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37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E5311-64F9-4793-A6E4-03569B842B45}" type="datetime1">
              <a:rPr lang="de-CH" smtClean="0"/>
              <a:t>19.04.2023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3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4770B2-7FEC-4D5A-81E3-0C7A170CD6FC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942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F53B-04F0-4A46-88C9-4F543DAC68D9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65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/>
              <a:t>Citronensäurezyklus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50800" cmpd="thickThin">
            <a:gradFill flip="none" rotWithShape="1">
              <a:gsLst>
                <a:gs pos="0">
                  <a:srgbClr val="03D4A8"/>
                </a:gs>
                <a:gs pos="51000">
                  <a:srgbClr val="21D6E0">
                    <a:lumMod val="93000"/>
                  </a:srgbClr>
                </a:gs>
                <a:gs pos="100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38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s-raspberrypi.de/raspberry-pi-daten-thingspeak-loggen-auswerte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adafruit.com/welcome-to-adafruit-io/python-and-adafruit-io-2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icockpit.com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moroni.com/" TargetMode="External"/><Relationship Id="rId2" Type="http://schemas.openxmlformats.org/officeDocument/2006/relationships/hyperlink" Target="http://www.play-zone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-shop.ch/" TargetMode="External"/><Relationship Id="rId4" Type="http://schemas.openxmlformats.org/officeDocument/2006/relationships/hyperlink" Target="http://www.reichelt.d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magpi/" TargetMode="External"/><Relationship Id="rId7" Type="http://schemas.openxmlformats.org/officeDocument/2006/relationships/hyperlink" Target="https://tutorials-raspberrypi.de/raspberry-pi-einstieg-wie-starte-ich/" TargetMode="External"/><Relationship Id="rId2" Type="http://schemas.openxmlformats.org/officeDocument/2006/relationships/hyperlink" Target="http://www.raspberrypi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ython-exemplary.com/index_en.php?inhalt_links=navigation_en.inc.php&amp;inhalt_mitte=raspi/en/raspi.inc.php" TargetMode="External"/><Relationship Id="rId5" Type="http://schemas.openxmlformats.org/officeDocument/2006/relationships/hyperlink" Target="https://www.raspberrypi.org/blog/cas-educational-manual/" TargetMode="External"/><Relationship Id="rId4" Type="http://schemas.openxmlformats.org/officeDocument/2006/relationships/hyperlink" Target="https://www.youtube.com/user/RasPiT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032" y="1700808"/>
            <a:ext cx="8712968" cy="309634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„Einplatinenrechner“ im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DE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 Alltag</a:t>
            </a:r>
            <a:endParaRPr lang="de-CH" sz="5400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90872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„Grove+“-Konzept</a:t>
            </a:r>
            <a:r>
              <a:rPr lang="de-DE" sz="4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3200" dirty="0">
                <a:solidFill>
                  <a:srgbClr val="FFFF00"/>
                </a:solidFill>
                <a:latin typeface="+mj-lt"/>
              </a:rPr>
              <a:t>(Dexter Industries)</a:t>
            </a:r>
            <a:endParaRPr lang="de-CH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Bildergebnis für pH senso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56954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grove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45" y="2956954"/>
            <a:ext cx="5064497" cy="38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5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38" y="692696"/>
            <a:ext cx="854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>
                <a:solidFill>
                  <a:srgbClr val="FFFF00"/>
                </a:solidFill>
                <a:latin typeface="+mj-lt"/>
              </a:rPr>
              <a:t>…Eldorado für jegliche Sensoren/sonst. Hardware…</a:t>
            </a:r>
            <a:endParaRPr lang="de-CH" sz="280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0727"/>
            <a:ext cx="6233542" cy="54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1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38" y="692696"/>
            <a:ext cx="854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>
                <a:solidFill>
                  <a:srgbClr val="FFFF00"/>
                </a:solidFill>
                <a:latin typeface="+mj-lt"/>
              </a:rPr>
              <a:t>…Eldorado für jegliche Sensoren/sonst. Hardware…</a:t>
            </a:r>
            <a:endParaRPr lang="de-CH" sz="280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B058A7-BA34-436C-85A6-249A14F0C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9" y="1340768"/>
            <a:ext cx="7150011" cy="450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38" y="692696"/>
            <a:ext cx="854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>
                <a:solidFill>
                  <a:srgbClr val="FFFF00"/>
                </a:solidFill>
                <a:latin typeface="+mj-lt"/>
              </a:rPr>
              <a:t>…Eldorado für jegliche Sensoren/sonst. Hardware…</a:t>
            </a:r>
            <a:endParaRPr lang="de-CH" sz="280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113E42-9532-0107-158B-91FB24095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76625"/>
            <a:ext cx="7236296" cy="49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5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38" y="692696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b</a:t>
            </a:r>
            <a:r>
              <a:rPr lang="de-DE" sz="2800" dirty="0">
                <a:solidFill>
                  <a:srgbClr val="FFFF00"/>
                </a:solidFill>
                <a:latin typeface="+mj-lt"/>
              </a:rPr>
              <a:t>eim Kauf unbedingt beachten: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88138" cy="24792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544522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de-DE" sz="3200" dirty="0">
                <a:solidFill>
                  <a:srgbClr val="FFFF00"/>
                </a:solidFill>
                <a:latin typeface="+mj-lt"/>
              </a:rPr>
              <a:t>nur Shield-gebundene Sensoren kaufen</a:t>
            </a:r>
            <a:endParaRPr lang="de-CH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18121"/>
            <a:ext cx="32480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815377" y="227687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>
                <a:solidFill>
                  <a:srgbClr val="FF0000"/>
                </a:solidFill>
                <a:latin typeface="+mj-lt"/>
              </a:rPr>
              <a:t>X</a:t>
            </a:r>
            <a:endParaRPr lang="de-CH" sz="96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07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15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38" y="692696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b</a:t>
            </a:r>
            <a:r>
              <a:rPr lang="de-DE" sz="2800" dirty="0">
                <a:solidFill>
                  <a:srgbClr val="FFFF00"/>
                </a:solidFill>
                <a:latin typeface="+mj-lt"/>
              </a:rPr>
              <a:t>eim Kauf unbedingt beachten: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F99AD9-6267-8D6C-C962-C6648168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15916"/>
            <a:ext cx="5715026" cy="524693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5445224"/>
            <a:ext cx="8712968" cy="584775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de-DE" sz="3200" dirty="0">
                <a:solidFill>
                  <a:srgbClr val="FFFF00"/>
                </a:solidFill>
                <a:latin typeface="+mj-lt"/>
              </a:rPr>
              <a:t>existiert eine Python-</a:t>
            </a:r>
            <a:r>
              <a:rPr lang="de-DE" sz="3200" dirty="0" err="1">
                <a:solidFill>
                  <a:srgbClr val="FFFF00"/>
                </a:solidFill>
                <a:latin typeface="+mj-lt"/>
              </a:rPr>
              <a:t>library</a:t>
            </a:r>
            <a:r>
              <a:rPr lang="de-DE" sz="3200" dirty="0">
                <a:solidFill>
                  <a:srgbClr val="FFFF00"/>
                </a:solidFill>
                <a:latin typeface="+mj-lt"/>
              </a:rPr>
              <a:t> ?</a:t>
            </a:r>
            <a:endParaRPr lang="de-CH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264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16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38" y="692696"/>
            <a:ext cx="7576113" cy="4698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weitere wichtige Hardware-Komponenten:</a:t>
            </a:r>
          </a:p>
          <a:p>
            <a:pPr>
              <a:lnSpc>
                <a:spcPct val="200000"/>
              </a:lnSpc>
            </a:pPr>
            <a:endParaRPr lang="de-DE" sz="28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GPIO-Kabel m/m; m/f; f/f   </a:t>
            </a:r>
            <a:r>
              <a:rPr lang="de-DE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Farben rot/schwarz/blau/gelb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SD-Karte (mind. 16 GB </a:t>
            </a:r>
            <a:r>
              <a:rPr lang="de-DE" sz="2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class</a:t>
            </a:r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10)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Netzteil / Powerbank (mind. 3 A)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Gehäuse (siehe Ausstellung)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64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17</a:t>
            </a:fld>
            <a:endParaRPr lang="de-CH" dirty="0">
              <a:solidFill>
                <a:srgbClr val="FFFF0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23528" y="980728"/>
            <a:ext cx="7991449" cy="5687193"/>
            <a:chOff x="323528" y="980728"/>
            <a:chExt cx="7991449" cy="5687193"/>
          </a:xfrm>
        </p:grpSpPr>
        <p:pic>
          <p:nvPicPr>
            <p:cNvPr id="2050" name="Picture 2" descr="https://www.pi-shop.ch/media/catalog/product/cache/1/image/650x/040ec09b1e35df139433887a97daa66f/s/i/sim7600e-4g-hat-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772816"/>
              <a:ext cx="4895105" cy="4895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980728"/>
              <a:ext cx="4278679" cy="2664296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4499992" y="980728"/>
              <a:ext cx="3814985" cy="12279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de-DE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…telefonieren; Twittern; SMS; </a:t>
              </a:r>
            </a:p>
            <a:p>
              <a:pPr>
                <a:lnSpc>
                  <a:spcPct val="200000"/>
                </a:lnSpc>
              </a:pPr>
              <a:r>
                <a:rPr lang="de-DE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Messdaten via </a:t>
              </a:r>
              <a:r>
                <a:rPr lang="de-DE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LoRa</a:t>
              </a:r>
              <a:r>
                <a:rPr lang="de-DE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…….</a:t>
              </a:r>
              <a:endParaRPr lang="de-C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2C8798C8-17B6-45E9-9604-52BD4C32CE5E}"/>
              </a:ext>
            </a:extLst>
          </p:cNvPr>
          <p:cNvSpPr txBox="1"/>
          <p:nvPr/>
        </p:nvSpPr>
        <p:spPr>
          <a:xfrm>
            <a:off x="-108520" y="4221088"/>
            <a:ext cx="378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FFFF00"/>
                </a:solidFill>
                <a:latin typeface="+mj-lt"/>
              </a:rPr>
              <a:t>…zu guter Letzt….</a:t>
            </a:r>
          </a:p>
        </p:txBody>
      </p:sp>
    </p:spTree>
    <p:extLst>
      <p:ext uri="{BB962C8B-B14F-4D97-AF65-F5344CB8AC3E}">
        <p14:creationId xmlns:p14="http://schemas.microsoft.com/office/powerpoint/2010/main" val="179323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18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3"/>
            <a:ext cx="1512168" cy="7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688" y="1916832"/>
            <a:ext cx="9122311" cy="599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>
                <a:solidFill>
                  <a:srgbClr val="FFFF00"/>
                </a:solidFill>
                <a:latin typeface="+mj-lt"/>
              </a:rPr>
              <a:t>Varianten der Stromversorgung im remote-Betrieb</a:t>
            </a: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endParaRPr lang="de-DE" sz="2800" b="1" u="sng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„klassisch“ mit Li-Ionen-Powerbank </a:t>
            </a:r>
            <a:r>
              <a:rPr lang="de-DE" sz="1600" dirty="0">
                <a:solidFill>
                  <a:srgbClr val="FFFF00"/>
                </a:solidFill>
                <a:latin typeface="+mj-lt"/>
              </a:rPr>
              <a:t>(gut skalierbar, Nachteil Kälte !)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gute Erfahrungen mit </a:t>
            </a:r>
            <a:r>
              <a:rPr lang="de-DE" sz="2800" dirty="0" err="1">
                <a:solidFill>
                  <a:srgbClr val="FFFF00"/>
                </a:solidFill>
                <a:latin typeface="+mj-lt"/>
              </a:rPr>
              <a:t>LiFePo</a:t>
            </a:r>
            <a:r>
              <a:rPr lang="de-DE" sz="2800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Spezial-HATs (USV)</a:t>
            </a:r>
          </a:p>
          <a:p>
            <a:pPr>
              <a:lnSpc>
                <a:spcPct val="200000"/>
              </a:lnSpc>
            </a:pPr>
            <a:r>
              <a:rPr lang="de-DE" sz="2800" dirty="0">
                <a:solidFill>
                  <a:srgbClr val="FF0000"/>
                </a:solidFill>
                <a:latin typeface="+mj-lt"/>
              </a:rPr>
              <a:t>Beachte: ggfs. Spannungskonverter erforderlich !</a:t>
            </a: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14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19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3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496" y="404664"/>
            <a:ext cx="7384779" cy="511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600" dirty="0">
                <a:solidFill>
                  <a:srgbClr val="FFFF00"/>
                </a:solidFill>
                <a:latin typeface="+mj-lt"/>
              </a:rPr>
              <a:t>Kursinhalt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Vorstellung der Hardware (inkl. Sensoren)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System aufsetzen /-pflege (Updates)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Eigenes Sensorprojekt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Ausblick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DE" dirty="0">
                <a:solidFill>
                  <a:srgbClr val="FFFF00"/>
                </a:solidFill>
                <a:latin typeface="+mj-lt"/>
              </a:rPr>
              <a:t>Literatur / </a:t>
            </a:r>
            <a:r>
              <a:rPr lang="de-DE" dirty="0" err="1">
                <a:solidFill>
                  <a:srgbClr val="FFFF00"/>
                </a:solidFill>
                <a:latin typeface="+mj-lt"/>
              </a:rPr>
              <a:t>KnowHow</a:t>
            </a:r>
            <a:r>
              <a:rPr lang="de-DE" dirty="0">
                <a:solidFill>
                  <a:srgbClr val="FFFF00"/>
                </a:solidFill>
                <a:latin typeface="+mj-lt"/>
              </a:rPr>
              <a:t> (Bezugsquellen)</a:t>
            </a:r>
            <a:endParaRPr lang="de-CH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53DD36-7108-4813-174D-423D5363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76506">
            <a:off x="6214234" y="4314359"/>
            <a:ext cx="2412083" cy="16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2504" y="908720"/>
            <a:ext cx="8388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Verarbeitung und Visualisierung von Messdaten</a:t>
            </a:r>
            <a:endParaRPr lang="de-CH" sz="28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2636912"/>
            <a:ext cx="84419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typische IoT-Anwendung</a:t>
            </a:r>
          </a:p>
          <a:p>
            <a:endParaRPr lang="de-DE" sz="540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de-DE" sz="540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„Thingspeak“</a:t>
            </a:r>
            <a:endParaRPr lang="de-CH" sz="540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738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764704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Beispiel:</a:t>
            </a:r>
            <a:endParaRPr lang="de-CH" sz="28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8EDA0A-AAA6-481E-8CD1-B0E00CF3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1301854"/>
            <a:ext cx="8028384" cy="53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764704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Beispiel:</a:t>
            </a:r>
            <a:endParaRPr lang="de-CH" sz="28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355833"/>
            <a:ext cx="7596336" cy="41463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CA5FEE6-51D8-C1AA-A150-8539A17CB07F}"/>
              </a:ext>
            </a:extLst>
          </p:cNvPr>
          <p:cNvSpPr txBox="1"/>
          <p:nvPr/>
        </p:nvSpPr>
        <p:spPr>
          <a:xfrm>
            <a:off x="732282" y="5770130"/>
            <a:ext cx="761618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CH" dirty="0">
                <a:hlinkClick r:id="rId3"/>
              </a:rPr>
              <a:t>https://tutorials-raspberrypi.de/raspberry-pi-daten-thingspeak-loggen-auswerten/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040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764704"/>
            <a:ext cx="6573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weiteres Beispiel:</a:t>
            </a:r>
            <a:endParaRPr lang="de-D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DE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sog. MQTT-Broker (z.B. Adafruit IO)</a:t>
            </a:r>
            <a:endParaRPr lang="de-CH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022770-AC10-4692-8915-9B40F30ED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2492896"/>
            <a:ext cx="5972175" cy="33623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3E125BC-3A8F-E008-41ED-CC223F13AFC4}"/>
              </a:ext>
            </a:extLst>
          </p:cNvPr>
          <p:cNvSpPr txBox="1"/>
          <p:nvPr/>
        </p:nvSpPr>
        <p:spPr>
          <a:xfrm>
            <a:off x="474096" y="6093296"/>
            <a:ext cx="7083991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CH" dirty="0">
                <a:hlinkClick r:id="rId3"/>
              </a:rPr>
              <a:t>https://learn.adafruit.com/welcome-to-adafruit-io/python-and-adafruit-io-2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568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764704"/>
            <a:ext cx="6573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weiteres Beispiel:</a:t>
            </a:r>
            <a:endParaRPr lang="de-D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DE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sog. MQTT-Broker (z.B. Adafruit IO)</a:t>
            </a:r>
            <a:endParaRPr lang="de-CH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294DFA-222B-4EBC-8212-2ACE7850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2501327"/>
            <a:ext cx="57340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25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764704"/>
            <a:ext cx="8226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weiteres Beispiel:</a:t>
            </a:r>
            <a:endParaRPr lang="de-DE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DE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sog. MQTT-Broker (z.B. 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  <a:hlinkClick r:id="rId2"/>
              </a:rPr>
              <a:t>www.picockpit.com</a:t>
            </a:r>
            <a:r>
              <a: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)</a:t>
            </a:r>
            <a:endParaRPr lang="de-CH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CC27D4-419E-BA3F-ACB4-5CB3E482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8" y="2621449"/>
            <a:ext cx="7308304" cy="38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5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26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692696"/>
            <a:ext cx="8571577" cy="5536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  <a:latin typeface="+mj-lt"/>
              </a:rPr>
              <a:t>…nur wer gut sucht, findet auch was Sinnvolles !</a:t>
            </a:r>
            <a:endParaRPr lang="de-DE" sz="3200" b="1" dirty="0">
              <a:solidFill>
                <a:srgbClr val="FFFF00"/>
              </a:solidFill>
              <a:latin typeface="+mj-lt"/>
            </a:endParaRPr>
          </a:p>
          <a:p>
            <a:endParaRPr lang="de-DE" sz="3200" b="1" dirty="0">
              <a:solidFill>
                <a:srgbClr val="FFFF00"/>
              </a:solidFill>
              <a:latin typeface="+mj-lt"/>
            </a:endParaRPr>
          </a:p>
          <a:p>
            <a:endParaRPr lang="de-DE" sz="3200" b="1" dirty="0">
              <a:solidFill>
                <a:srgbClr val="FFFF00"/>
              </a:solidFill>
              <a:latin typeface="+mj-lt"/>
            </a:endParaRPr>
          </a:p>
          <a:p>
            <a:r>
              <a:rPr lang="de-DE" sz="20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gute Suchstrategien (Google/</a:t>
            </a:r>
            <a:r>
              <a:rPr lang="de-DE" sz="20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Github</a:t>
            </a:r>
            <a:r>
              <a:rPr lang="de-DE" sz="20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/</a:t>
            </a:r>
            <a:r>
              <a:rPr lang="de-DE" sz="20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Stackoverflow</a:t>
            </a:r>
            <a:r>
              <a:rPr lang="de-DE" sz="20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)</a:t>
            </a:r>
          </a:p>
          <a:p>
            <a:endParaRPr lang="de-DE" sz="2400" b="1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de-DE" sz="24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</a:t>
            </a:r>
            <a:r>
              <a:rPr lang="de-DE" sz="20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Stichworte: </a:t>
            </a:r>
            <a:r>
              <a:rPr lang="de-DE" sz="20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tutorial</a:t>
            </a:r>
            <a:r>
              <a:rPr lang="de-DE" sz="20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de-DE" sz="20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setup</a:t>
            </a:r>
            <a:r>
              <a:rPr lang="de-DE" sz="20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of, </a:t>
            </a:r>
            <a:r>
              <a:rPr lang="de-DE" sz="20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installation</a:t>
            </a:r>
            <a:r>
              <a:rPr lang="de-DE" sz="20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de-DE" sz="20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problem+Bauteilname</a:t>
            </a:r>
            <a:endParaRPr lang="de-DE" sz="2000" b="1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endParaRPr lang="de-DE" sz="2000" b="1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endParaRPr lang="de-DE" sz="2400" b="1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de-DE" sz="32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verlässliche Fundgruben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</a:t>
            </a:r>
            <a:r>
              <a:rPr lang="de-DE" sz="12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https://tutorials-raspberrypi.de/erste-schritte</a:t>
            </a:r>
          </a:p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FFFF00"/>
                </a:solidFill>
                <a:latin typeface="+mj-lt"/>
              </a:rPr>
              <a:t>          http://www.netzmafia.de/skripten/hardware/RasPi</a:t>
            </a:r>
            <a:r>
              <a:rPr lang="de-DE" sz="2400" b="1" dirty="0">
                <a:solidFill>
                  <a:srgbClr val="FFFF00"/>
                </a:solidFill>
                <a:latin typeface="+mj-lt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FFFF00"/>
                </a:solidFill>
                <a:latin typeface="+mj-lt"/>
              </a:rPr>
              <a:t>          https://www.kampis-elektroecke.de</a:t>
            </a:r>
            <a:endParaRPr lang="de-DE" sz="2400" b="1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CH" sz="1200" b="1" dirty="0">
                <a:solidFill>
                  <a:srgbClr val="FFFF00"/>
                </a:solidFill>
                <a:latin typeface="+mj-lt"/>
              </a:rPr>
              <a:t>          https://codereview.stackexchange.com</a:t>
            </a:r>
            <a:endParaRPr lang="de-CH" sz="2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17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27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1340768"/>
            <a:ext cx="6829114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srgbClr val="FFFF00"/>
                </a:solidFill>
                <a:latin typeface="+mj-lt"/>
              </a:rPr>
              <a:t>Bezugsquellen für Hardware / Bauteile</a:t>
            </a: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+mj-lt"/>
                <a:hlinkClick r:id="rId2"/>
              </a:rPr>
              <a:t>www.play-zone.ch</a:t>
            </a: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+mj-lt"/>
                <a:hlinkClick r:id="rId3"/>
              </a:rPr>
              <a:t>www.pimoroni.com</a:t>
            </a: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+mj-lt"/>
                <a:hlinkClick r:id="rId4"/>
              </a:rPr>
              <a:t>www.reichelt.de</a:t>
            </a: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+mj-lt"/>
                <a:hlinkClick r:id="rId5"/>
              </a:rPr>
              <a:t>www.pi-shop.ch</a:t>
            </a:r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63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28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512" y="980728"/>
            <a:ext cx="8755282" cy="329320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200" b="1" u="sng">
                <a:solidFill>
                  <a:srgbClr val="FFFF00"/>
                </a:solidFill>
                <a:latin typeface="+mj-lt"/>
              </a:rPr>
              <a:t>Internetquellen für Software, Tutorials etc.</a:t>
            </a:r>
            <a:endParaRPr lang="de-DE" sz="320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FF00"/>
                </a:solidFill>
                <a:latin typeface="+mj-lt"/>
                <a:hlinkClick r:id="rId2"/>
              </a:rPr>
              <a:t>www.raspberrypi.org</a:t>
            </a:r>
            <a:endParaRPr lang="de-DE" sz="120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FF00"/>
                </a:solidFill>
                <a:latin typeface="+mj-lt"/>
                <a:hlinkClick r:id="rId3"/>
              </a:rPr>
              <a:t>https://www.raspberrypi.org/magpi/</a:t>
            </a:r>
            <a:r>
              <a:rPr lang="de-DE" sz="1200">
                <a:solidFill>
                  <a:srgbClr val="FFFF00"/>
                </a:solidFill>
                <a:latin typeface="+mj-lt"/>
              </a:rPr>
              <a:t>                      </a:t>
            </a:r>
            <a:r>
              <a:rPr lang="de-DE" sz="1200" b="1">
                <a:solidFill>
                  <a:srgbClr val="FF0000"/>
                </a:solidFill>
                <a:latin typeface="+mj-lt"/>
              </a:rPr>
              <a:t>Guter Einstieg &amp; Inspirationsquelle für eigene Projekte !!!</a:t>
            </a:r>
            <a:endParaRPr lang="de-DE" sz="120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FF00"/>
                </a:solidFill>
                <a:latin typeface="+mj-lt"/>
                <a:hlinkClick r:id="rId4"/>
              </a:rPr>
              <a:t>https://www.youtube.com/user/RasPiTV</a:t>
            </a:r>
            <a:endParaRPr lang="de-DE" sz="120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FF00"/>
                </a:solidFill>
                <a:latin typeface="+mj-lt"/>
                <a:hlinkClick r:id="rId5"/>
              </a:rPr>
              <a:t>https://www.raspberrypi.org/blog/cas-educational-manual/</a:t>
            </a:r>
            <a:endParaRPr lang="de-DE" sz="120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FF00"/>
                </a:solidFill>
                <a:latin typeface="+mj-lt"/>
                <a:hlinkClick r:id="rId6"/>
              </a:rPr>
              <a:t>http://www.python-exemplary.com/index_en.php?inhalt_links=navigation_en.inc.php&amp;inhalt_mitte=raspi/en/raspi.inc.php</a:t>
            </a:r>
            <a:endParaRPr lang="de-DE" sz="120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CH" sz="1200">
                <a:solidFill>
                  <a:srgbClr val="FFFF00"/>
                </a:solidFill>
                <a:latin typeface="+mj-lt"/>
                <a:hlinkClick r:id="rId7"/>
              </a:rPr>
              <a:t>https://tutorials-raspberrypi.de/raspberry-pi-einstieg-wie-starte-ich/</a:t>
            </a:r>
            <a:endParaRPr lang="de-CH" sz="120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949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77378E6-B417-4E00-FA66-EBF552B1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158329"/>
            <a:ext cx="8532440" cy="454134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29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2875106">
            <a:off x="1264689" y="3369060"/>
            <a:ext cx="7471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+mj-lt"/>
              </a:rPr>
              <a:t>…ab und zu braucht es noch ein Buch…</a:t>
            </a:r>
            <a:endParaRPr lang="de-CH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01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7504" y="2097430"/>
            <a:ext cx="88758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6600" b="1">
                <a:solidFill>
                  <a:srgbClr val="FFFF00"/>
                </a:solidFill>
                <a:latin typeface="+mj-lt"/>
              </a:rPr>
              <a:t>Vorstellung Hardware</a:t>
            </a:r>
          </a:p>
        </p:txBody>
      </p:sp>
    </p:spTree>
    <p:extLst>
      <p:ext uri="{BB962C8B-B14F-4D97-AF65-F5344CB8AC3E}">
        <p14:creationId xmlns:p14="http://schemas.microsoft.com/office/powerpoint/2010/main" val="2415508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764704"/>
            <a:ext cx="7928517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Glossar wichtiger Begriffe</a:t>
            </a:r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DE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de-DE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Breadboard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Stecksystem für rapid-</a:t>
            </a:r>
            <a:r>
              <a:rPr lang="de-DE" sz="1400" dirty="0" err="1">
                <a:solidFill>
                  <a:srgbClr val="FFFF00"/>
                </a:solidFill>
                <a:latin typeface="+mj-lt"/>
              </a:rPr>
              <a:t>prototyping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kleinerer Schaltungen</a:t>
            </a:r>
          </a:p>
          <a:p>
            <a:pPr>
              <a:lnSpc>
                <a:spcPct val="200000"/>
              </a:lnSpc>
            </a:pPr>
            <a:r>
              <a:rPr lang="de-DE" sz="1400" dirty="0">
                <a:solidFill>
                  <a:srgbClr val="FFFF00"/>
                </a:solidFill>
                <a:latin typeface="+mj-lt"/>
              </a:rPr>
              <a:t>HAT – Hardware </a:t>
            </a:r>
            <a:r>
              <a:rPr lang="de-DE" sz="1400" dirty="0" err="1">
                <a:solidFill>
                  <a:srgbClr val="FFFF00"/>
                </a:solidFill>
                <a:latin typeface="+mj-lt"/>
              </a:rPr>
              <a:t>attached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on top</a:t>
            </a:r>
          </a:p>
          <a:p>
            <a:pPr>
              <a:lnSpc>
                <a:spcPct val="200000"/>
              </a:lnSpc>
            </a:pP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GUI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</a:t>
            </a:r>
            <a:r>
              <a:rPr lang="de-DE" sz="1400" dirty="0" err="1">
                <a:solidFill>
                  <a:srgbClr val="FFFF00"/>
                </a:solidFill>
                <a:latin typeface="+mj-lt"/>
              </a:rPr>
              <a:t>Grafical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User Interface (z.B. Desktop vom Pi siehe Slide 34)</a:t>
            </a:r>
          </a:p>
          <a:p>
            <a:pPr>
              <a:lnSpc>
                <a:spcPct val="200000"/>
              </a:lnSpc>
            </a:pP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IoT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Internet of Things (Vernetzung von Sensoren zu einem Datenerfassungsnetz)</a:t>
            </a:r>
          </a:p>
          <a:p>
            <a:pPr>
              <a:lnSpc>
                <a:spcPct val="200000"/>
              </a:lnSpc>
            </a:pP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GPIO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General Purpose Input Output (Steckerleiste auf Pi-Platine zum Anschluss von Sensoren)</a:t>
            </a:r>
          </a:p>
          <a:p>
            <a:pPr>
              <a:lnSpc>
                <a:spcPct val="200000"/>
              </a:lnSpc>
            </a:pP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NOOBS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New-Out-Of-</a:t>
            </a:r>
            <a:r>
              <a:rPr lang="de-DE" sz="1400" dirty="0" err="1">
                <a:solidFill>
                  <a:srgbClr val="FFFF00"/>
                </a:solidFill>
                <a:latin typeface="+mj-lt"/>
              </a:rPr>
              <a:t>the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-Box-Software</a:t>
            </a:r>
          </a:p>
          <a:p>
            <a:pPr>
              <a:lnSpc>
                <a:spcPct val="200000"/>
              </a:lnSpc>
            </a:pP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de-DE" sz="1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Inter-Integrated Circuit</a:t>
            </a:r>
          </a:p>
          <a:p>
            <a:pPr>
              <a:lnSpc>
                <a:spcPct val="200000"/>
              </a:lnSpc>
            </a:pP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Shel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l – (schwarzes) Fenster zur Direkteingabe von Kommandos (NICHT grafikfähig !)</a:t>
            </a:r>
          </a:p>
          <a:p>
            <a:pPr>
              <a:lnSpc>
                <a:spcPct val="200000"/>
              </a:lnSpc>
            </a:pP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Shield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Platine, auf der der Sensor X aufgelötet ist (und damit leichter handhabbar ist)</a:t>
            </a:r>
          </a:p>
          <a:p>
            <a:pPr>
              <a:lnSpc>
                <a:spcPct val="200000"/>
              </a:lnSpc>
            </a:pPr>
            <a:r>
              <a:rPr lang="de-DE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Github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Software-Fundus (analog Wikipedia)</a:t>
            </a:r>
          </a:p>
          <a:p>
            <a:pPr>
              <a:lnSpc>
                <a:spcPct val="200000"/>
              </a:lnSpc>
            </a:pPr>
            <a:r>
              <a:rPr lang="de-DE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Stackoverflow</a:t>
            </a:r>
            <a:r>
              <a:rPr lang="de-DE" sz="1400" dirty="0">
                <a:solidFill>
                  <a:srgbClr val="FFFF00"/>
                </a:solidFill>
                <a:latin typeface="+mj-lt"/>
              </a:rPr>
              <a:t> – dto.</a:t>
            </a:r>
          </a:p>
          <a:p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5248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58681" y="692696"/>
            <a:ext cx="9365064" cy="554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Wichtige Aspekte für Newcomer</a:t>
            </a:r>
            <a:endParaRPr lang="de-DE" sz="3600" dirty="0">
              <a:solidFill>
                <a:srgbClr val="FF0000"/>
              </a:solidFill>
              <a:latin typeface="+mj-lt"/>
            </a:endParaRPr>
          </a:p>
          <a:p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Schriftliche Dokumentation Prozess-Schritte (SOPs)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Verkabelung Sensoren sofort dokumentieren (Foto !)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Backup SD-Karte </a:t>
            </a:r>
            <a:r>
              <a:rPr lang="de-DE" dirty="0">
                <a:solidFill>
                  <a:srgbClr val="FFFF00"/>
                </a:solidFill>
                <a:latin typeface="+mj-lt"/>
              </a:rPr>
              <a:t>(sofort nach Inbetriebnahme eines Sensors)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800" dirty="0">
                <a:solidFill>
                  <a:srgbClr val="FFFF00"/>
                </a:solidFill>
                <a:latin typeface="+mj-lt"/>
              </a:rPr>
              <a:t>Farbe der GPIO-Kabel nicht willkürlich </a:t>
            </a:r>
            <a:r>
              <a:rPr lang="de-DE" sz="1050" dirty="0">
                <a:solidFill>
                  <a:srgbClr val="FFFF00"/>
                </a:solidFill>
                <a:latin typeface="+mj-lt"/>
              </a:rPr>
              <a:t>(rot=Spannung/schwarz=Ground/gelb=</a:t>
            </a:r>
            <a:r>
              <a:rPr lang="de-DE" sz="1050" dirty="0" err="1">
                <a:solidFill>
                  <a:srgbClr val="FFFF00"/>
                </a:solidFill>
                <a:latin typeface="+mj-lt"/>
              </a:rPr>
              <a:t>data</a:t>
            </a:r>
            <a:r>
              <a:rPr lang="de-DE" sz="1050" dirty="0">
                <a:solidFill>
                  <a:srgbClr val="FFFF00"/>
                </a:solidFill>
                <a:latin typeface="+mj-lt"/>
              </a:rPr>
              <a:t>)</a:t>
            </a:r>
          </a:p>
          <a:p>
            <a:endParaRPr lang="de-DE" sz="105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762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58681" y="692696"/>
            <a:ext cx="8935138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Wichtige Aspekte für Newcomer (Forts.)</a:t>
            </a:r>
            <a:endParaRPr lang="de-DE" sz="3600" dirty="0">
              <a:solidFill>
                <a:srgbClr val="FF0000"/>
              </a:solidFill>
              <a:latin typeface="+mj-lt"/>
            </a:endParaRPr>
          </a:p>
          <a:p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 startAt="5"/>
            </a:pPr>
            <a:r>
              <a:rPr lang="de-DE" sz="2000" dirty="0">
                <a:solidFill>
                  <a:srgbClr val="FFFF00"/>
                </a:solidFill>
                <a:latin typeface="+mj-lt"/>
              </a:rPr>
              <a:t>Bauteile immer doppelt / dreifach kaufen (</a:t>
            </a:r>
            <a:r>
              <a:rPr lang="de-DE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hilft bei Fehlersuche)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 startAt="5"/>
            </a:pPr>
            <a:r>
              <a:rPr lang="de-DE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Fehlermeldungen bei Programmierung direkt via </a:t>
            </a:r>
            <a:r>
              <a:rPr lang="de-DE" sz="20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copy</a:t>
            </a:r>
            <a:r>
              <a:rPr lang="de-DE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/ </a:t>
            </a:r>
            <a:r>
              <a:rPr lang="de-DE" sz="20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paste</a:t>
            </a:r>
            <a:r>
              <a:rPr lang="de-DE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googeln</a:t>
            </a:r>
            <a:endParaRPr lang="de-DE" sz="20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 startAt="5"/>
            </a:pPr>
            <a:r>
              <a:rPr lang="de-DE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KEINE „veralteten“ Links / Internetbeiträge einsetzen (Limit: 2 Jahre)</a:t>
            </a:r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DE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DE" sz="14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034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33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" y="2420888"/>
            <a:ext cx="9011072" cy="29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692696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„Dialekte“</a:t>
            </a:r>
            <a:endParaRPr lang="de-CH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04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18" y="4941168"/>
            <a:ext cx="86409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>
                <a:solidFill>
                  <a:srgbClr val="FFFF00"/>
                </a:solidFill>
                <a:latin typeface="+mj-lt"/>
              </a:rPr>
              <a:t>RaspberryPi</a:t>
            </a:r>
            <a:r>
              <a:rPr lang="de-DE" sz="4400" dirty="0">
                <a:solidFill>
                  <a:srgbClr val="FFFF00"/>
                </a:solidFill>
                <a:latin typeface="+mj-lt"/>
              </a:rPr>
              <a:t>-“Familie“</a:t>
            </a:r>
          </a:p>
          <a:p>
            <a:r>
              <a:rPr lang="de-DE" sz="2400" dirty="0">
                <a:solidFill>
                  <a:srgbClr val="FFFF00"/>
                </a:solidFill>
                <a:latin typeface="+mj-lt"/>
              </a:rPr>
              <a:t>Zero W; Model A+; Pi 2 Model B; Pi 3 Model B und B+; </a:t>
            </a:r>
            <a:r>
              <a:rPr lang="de-DE" sz="2400" b="1" dirty="0">
                <a:solidFill>
                  <a:srgbClr val="FF0000"/>
                </a:solidFill>
                <a:latin typeface="+mj-lt"/>
              </a:rPr>
              <a:t>Pi 4</a:t>
            </a:r>
            <a:r>
              <a:rPr lang="de-DE" sz="2400" dirty="0">
                <a:solidFill>
                  <a:srgbClr val="FFFF00"/>
                </a:solidFill>
                <a:latin typeface="+mj-lt"/>
              </a:rPr>
              <a:t> </a:t>
            </a:r>
            <a:endParaRPr lang="de-CH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A7E553-7F8F-47CA-BE3C-2EA903BB1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5177480" cy="40324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95D9537-1F8D-4F85-8671-F816FD79B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45" y="908721"/>
            <a:ext cx="4090769" cy="40324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94E1CCC-914B-4158-BF0D-2B8515518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2" y="1042089"/>
            <a:ext cx="4774098" cy="38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5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upload.wikimedia.org/wikipedia/commons/thumb/3/30/Raspberry_Pi_A%2B.jpg/1024px-Raspberry_Pi_A%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1440161" cy="12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18" y="2204864"/>
            <a:ext cx="8568954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400" dirty="0">
                <a:solidFill>
                  <a:srgbClr val="FFFF00"/>
                </a:solidFill>
                <a:latin typeface="+mj-lt"/>
              </a:rPr>
              <a:t>Vorteile: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FF00"/>
                </a:solidFill>
                <a:latin typeface="+mj-lt"/>
              </a:rPr>
              <a:t>günstig (20 -60 CHF; &gt;100 CHF für Typ Pi 4) &amp; robust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FF00"/>
                </a:solidFill>
                <a:latin typeface="+mj-lt"/>
              </a:rPr>
              <a:t>Betriebssystem Linux / Programmierung in Python (</a:t>
            </a:r>
            <a:r>
              <a:rPr lang="de-DE" sz="24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de-DE" sz="2400" dirty="0">
                <a:solidFill>
                  <a:srgbClr val="FFFF00"/>
                </a:solidFill>
                <a:latin typeface="+mj-lt"/>
              </a:rPr>
              <a:t>.11.3) </a:t>
            </a:r>
            <a:r>
              <a:rPr lang="de-DE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FF00"/>
                </a:solidFill>
                <a:latin typeface="+mj-lt"/>
              </a:rPr>
              <a:t>Vielzahl von Alltags-relevanten Sensoren kommerziell verfügbar (siehe Linkliste im Anhang)</a:t>
            </a:r>
            <a:endParaRPr lang="de-CH" sz="2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72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6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36512" y="260648"/>
            <a:ext cx="8208913" cy="280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Kaufempfehlung: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FF00"/>
                </a:solidFill>
                <a:latin typeface="+mj-lt"/>
              </a:rPr>
              <a:t>billig (ab 20 CHF)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FF00"/>
                </a:solidFill>
                <a:latin typeface="+mj-lt"/>
              </a:rPr>
              <a:t>wichtig: </a:t>
            </a:r>
            <a:r>
              <a:rPr lang="de-DE" sz="2400" b="1" u="sng" dirty="0">
                <a:solidFill>
                  <a:srgbClr val="FF0000"/>
                </a:solidFill>
                <a:latin typeface="+mj-lt"/>
              </a:rPr>
              <a:t>mit</a:t>
            </a:r>
            <a:r>
              <a:rPr lang="de-DE" sz="2400" dirty="0">
                <a:solidFill>
                  <a:srgbClr val="FFFF00"/>
                </a:solidFill>
                <a:latin typeface="+mj-lt"/>
              </a:rPr>
              <a:t> aufgelöteter GPIO-Leiste bestellen</a:t>
            </a:r>
          </a:p>
        </p:txBody>
      </p:sp>
      <p:pic>
        <p:nvPicPr>
          <p:cNvPr id="3" name="Picture 2" descr="https://www.pi-shop.ch/media/catalog/product/cache/1/image/650x/040ec09b1e35df139433887a97daa66f/p/i/pi-zero-header-w-1024x102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4751090" cy="36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13460" y="3198167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de-DE" sz="2400" dirty="0">
                <a:solidFill>
                  <a:srgbClr val="FF0000"/>
                </a:solidFill>
                <a:latin typeface="+mj-lt"/>
              </a:rPr>
              <a:t>Gehäuse nicht vergessen!</a:t>
            </a:r>
            <a:endParaRPr lang="de-CH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6A84252-86A5-4B8B-9D73-4FBEBCBD4397}"/>
              </a:ext>
            </a:extLst>
          </p:cNvPr>
          <p:cNvCxnSpPr/>
          <p:nvPr/>
        </p:nvCxnSpPr>
        <p:spPr>
          <a:xfrm flipH="1">
            <a:off x="5220072" y="4950037"/>
            <a:ext cx="1872208" cy="1071251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0BAE34A-200A-4F01-8AB0-780516377577}"/>
              </a:ext>
            </a:extLst>
          </p:cNvPr>
          <p:cNvCxnSpPr/>
          <p:nvPr/>
        </p:nvCxnSpPr>
        <p:spPr>
          <a:xfrm flipH="1">
            <a:off x="4932040" y="4950037"/>
            <a:ext cx="2160240" cy="1508002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6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7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26627" y="2132856"/>
            <a:ext cx="8208913" cy="213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Betriebssystem:</a:t>
            </a:r>
          </a:p>
          <a:p>
            <a:pPr>
              <a:lnSpc>
                <a:spcPct val="200000"/>
              </a:lnSpc>
            </a:pPr>
            <a:r>
              <a:rPr lang="de-DE" sz="2000" dirty="0">
                <a:solidFill>
                  <a:srgbClr val="FFFF00"/>
                </a:solidFill>
                <a:latin typeface="+mj-lt"/>
              </a:rPr>
              <a:t>Linux</a:t>
            </a:r>
            <a:r>
              <a:rPr lang="de-DE" sz="3600" dirty="0">
                <a:solidFill>
                  <a:srgbClr val="FFFF00"/>
                </a:solidFill>
                <a:latin typeface="+mj-lt"/>
              </a:rPr>
              <a:t> / Raspberry Pi OS</a:t>
            </a:r>
          </a:p>
        </p:txBody>
      </p:sp>
      <p:pic>
        <p:nvPicPr>
          <p:cNvPr id="3" name="Picture 2" descr="https://www.pi-shop.ch/media/catalog/product/cache/1/image/650x/040ec09b1e35df139433887a97daa66f/p/i/pi-zero-header-w-1024x102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1872208" cy="14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E1E66D5-86A0-830E-B5C8-FBD14B1B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054517"/>
            <a:ext cx="342061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8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8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51720" y="476672"/>
            <a:ext cx="5688632" cy="123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Bescherung Teil 1</a:t>
            </a:r>
            <a:endParaRPr lang="de-DE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8E297F-8AF4-4537-3E13-43C4DA2D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157610"/>
            <a:ext cx="69246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9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7584" y="2492896"/>
            <a:ext cx="7588937" cy="1998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Marktübersicht</a:t>
            </a:r>
          </a:p>
          <a:p>
            <a:pPr>
              <a:lnSpc>
                <a:spcPct val="150000"/>
              </a:lnSpc>
            </a:pPr>
            <a:r>
              <a:rPr lang="de-DE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Lieferquellen von Sensoren</a:t>
            </a:r>
            <a:endParaRPr lang="de-CH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Bildschirmpräsentation (4:3)</PresentationFormat>
  <Paragraphs>154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Alien Encounters</vt:lpstr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</dc:creator>
  <cp:lastModifiedBy>Monika Edler</cp:lastModifiedBy>
  <cp:revision>180</cp:revision>
  <dcterms:created xsi:type="dcterms:W3CDTF">2015-03-22T13:49:22Z</dcterms:created>
  <dcterms:modified xsi:type="dcterms:W3CDTF">2023-04-19T20:15:47Z</dcterms:modified>
</cp:coreProperties>
</file>